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920_1AA49AF0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24_1BB01945.xml" ContentType="application/vnd.ms-powerpoint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78" r:id="rId2"/>
    <p:sldId id="2253" r:id="rId3"/>
    <p:sldId id="2327" r:id="rId4"/>
    <p:sldId id="2332" r:id="rId5"/>
    <p:sldId id="2237" r:id="rId6"/>
    <p:sldId id="2300" r:id="rId7"/>
    <p:sldId id="2301" r:id="rId8"/>
    <p:sldId id="2302" r:id="rId9"/>
    <p:sldId id="2328" r:id="rId10"/>
    <p:sldId id="2335" r:id="rId11"/>
    <p:sldId id="2317" r:id="rId12"/>
    <p:sldId id="2318" r:id="rId13"/>
    <p:sldId id="2307" r:id="rId14"/>
    <p:sldId id="2336" r:id="rId15"/>
    <p:sldId id="2166" r:id="rId16"/>
    <p:sldId id="2171" r:id="rId17"/>
    <p:sldId id="2173" r:id="rId18"/>
    <p:sldId id="772" r:id="rId19"/>
    <p:sldId id="2340" r:id="rId20"/>
    <p:sldId id="270" r:id="rId21"/>
    <p:sldId id="277" r:id="rId22"/>
    <p:sldId id="273" r:id="rId23"/>
    <p:sldId id="2308" r:id="rId24"/>
    <p:sldId id="280" r:id="rId25"/>
    <p:sldId id="288" r:id="rId26"/>
    <p:sldId id="784" r:id="rId27"/>
    <p:sldId id="779" r:id="rId28"/>
    <p:sldId id="2337" r:id="rId29"/>
    <p:sldId id="287" r:id="rId30"/>
    <p:sldId id="2331" r:id="rId31"/>
    <p:sldId id="2304" r:id="rId32"/>
    <p:sldId id="2329" r:id="rId33"/>
    <p:sldId id="2330" r:id="rId34"/>
    <p:sldId id="2319" r:id="rId35"/>
    <p:sldId id="2270" r:id="rId36"/>
    <p:sldId id="2298" r:id="rId37"/>
    <p:sldId id="2339" r:id="rId38"/>
    <p:sldId id="2278" r:id="rId39"/>
    <p:sldId id="2269" r:id="rId40"/>
    <p:sldId id="2273" r:id="rId41"/>
    <p:sldId id="2277" r:id="rId42"/>
    <p:sldId id="2279" r:id="rId43"/>
    <p:sldId id="2280" r:id="rId44"/>
    <p:sldId id="2286" r:id="rId45"/>
    <p:sldId id="2274" r:id="rId46"/>
    <p:sldId id="2333" r:id="rId47"/>
    <p:sldId id="2291" r:id="rId48"/>
    <p:sldId id="2275" r:id="rId49"/>
    <p:sldId id="2334" r:id="rId50"/>
    <p:sldId id="292" r:id="rId51"/>
    <p:sldId id="2322" r:id="rId52"/>
    <p:sldId id="2299" r:id="rId53"/>
    <p:sldId id="2207" r:id="rId54"/>
    <p:sldId id="2194" r:id="rId55"/>
    <p:sldId id="2147" r:id="rId5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  <p188:author id="{CCF597F8-0F90-52B1-F925-7EE32040DA8A}" name="Tianjian Li" initials="TL" userId="S::tli104@jh.edu::503e8ea7-3d63-4c0d-9464-605bc52cb3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C49"/>
    <a:srgbClr val="DFFFCD"/>
    <a:srgbClr val="F9FBFE"/>
    <a:srgbClr val="FAFCFE"/>
    <a:srgbClr val="0044F9"/>
    <a:srgbClr val="FFD9D5"/>
    <a:srgbClr val="FFFFFF"/>
    <a:srgbClr val="FFFF00"/>
    <a:srgbClr val="C00000"/>
    <a:srgbClr val="FC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5D94DE-FC4C-FB47-A75B-664D31979C43}" v="946" dt="2024-05-29T13:56:30.4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8"/>
    <p:restoredTop sz="75630"/>
  </p:normalViewPr>
  <p:slideViewPr>
    <p:cSldViewPr snapToGrid="0">
      <p:cViewPr>
        <p:scale>
          <a:sx n="102" d="100"/>
          <a:sy n="102" d="100"/>
        </p:scale>
        <p:origin x="472" y="232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Model Truthfulness</a:t>
            </a:r>
          </a:p>
        </c:rich>
      </c:tx>
      <c:layout>
        <c:manualLayout>
          <c:xMode val="edge"/>
          <c:yMode val="edge"/>
          <c:x val="0.28318026195463619"/>
          <c:y val="1.7945359911620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Sheet1!$D$32</c:f>
              <c:strCache>
                <c:ptCount val="1"/>
                <c:pt idx="0">
                  <c:v>+Quote Tuning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Sheet1!$E$31:$G$31</c:f>
              <c:strCache>
                <c:ptCount val="3"/>
                <c:pt idx="0">
                  <c:v>Truthful x Informative</c:v>
                </c:pt>
                <c:pt idx="1">
                  <c:v>Informative</c:v>
                </c:pt>
                <c:pt idx="2">
                  <c:v>Truthful</c:v>
                </c:pt>
              </c:strCache>
            </c:strRef>
          </c:cat>
          <c:val>
            <c:numRef>
              <c:f>Sheet1!$E$32:$G$32</c:f>
              <c:numCache>
                <c:formatCode>General</c:formatCode>
                <c:ptCount val="3"/>
                <c:pt idx="0">
                  <c:v>51.5</c:v>
                </c:pt>
                <c:pt idx="1">
                  <c:v>89.5</c:v>
                </c:pt>
                <c:pt idx="2">
                  <c:v>61.8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A6-634E-BC15-2DBC9191BD10}"/>
            </c:ext>
          </c:extLst>
        </c:ser>
        <c:ser>
          <c:idx val="1"/>
          <c:order val="1"/>
          <c:tx>
            <c:strRef>
              <c:f>Sheet1!$D$33</c:f>
              <c:strCache>
                <c:ptCount val="1"/>
                <c:pt idx="0">
                  <c:v>Llama2-7B-Chat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Sheet1!$E$31:$G$31</c:f>
              <c:strCache>
                <c:ptCount val="3"/>
                <c:pt idx="0">
                  <c:v>Truthful x Informative</c:v>
                </c:pt>
                <c:pt idx="1">
                  <c:v>Informative</c:v>
                </c:pt>
                <c:pt idx="2">
                  <c:v>Truthful</c:v>
                </c:pt>
              </c:strCache>
            </c:strRef>
          </c:cat>
          <c:val>
            <c:numRef>
              <c:f>Sheet1!$E$33:$G$33</c:f>
              <c:numCache>
                <c:formatCode>General</c:formatCode>
                <c:ptCount val="3"/>
                <c:pt idx="0">
                  <c:v>46.6</c:v>
                </c:pt>
                <c:pt idx="1">
                  <c:v>92</c:v>
                </c:pt>
                <c:pt idx="2">
                  <c:v>54.2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A6-634E-BC15-2DBC9191BD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3256864"/>
        <c:axId val="723166656"/>
      </c:barChart>
      <c:catAx>
        <c:axId val="723256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166656"/>
        <c:crosses val="autoZero"/>
        <c:auto val="1"/>
        <c:lblAlgn val="ctr"/>
        <c:lblOffset val="100"/>
        <c:noMultiLvlLbl val="0"/>
      </c:catAx>
      <c:valAx>
        <c:axId val="723166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56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4_1BB019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665C2B-7F37-9346-B114-81677161301D}" authorId="{AC97BE05-7214-46BD-569F-A0959E827800}" status="resolved" created="2023-04-24T14:18:13.453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I wanna highlight: 
 - massive open-source impact of this work (e.g., Stanford Alpaca) 
 - I wanna highlight related work.
</a:t>
        </a:r>
      </a:p>
    </p188:txBody>
  </p188:cm>
  <p188:cm id="{BDEFE55C-E100-C549-8FCE-71D3E4FEACF7}" authorId="{AC97BE05-7214-46BD-569F-A0959E827800}" status="resolved" created="2023-04-24T22:26:00.304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 I wanna highlight related work.
</a:t>
        </a:r>
      </a:p>
    </p188:txBody>
  </p188:cm>
</p188:cmLst>
</file>

<file path=ppt/comments/modernComment_920_1AA49A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98D6BE-3AAB-48A3-BD21-DC3951323C85}" authorId="{CCF597F8-0F90-52B1-F925-7EE32040DA8A}" created="2024-05-03T01:11:26.378">
    <pc:sldMkLst xmlns:pc="http://schemas.microsoft.com/office/powerpoint/2013/main/command">
      <pc:docMk/>
      <pc:sldMk cId="4144888268" sldId="772"/>
    </pc:sldMkLst>
    <p188:txBody>
      <a:bodyPr/>
      <a:lstStyle/>
      <a:p>
        <a:r>
          <a:rPr lang="en-US"/>
          <a:t>So how are we increasing the amount of quoting? We do this by making the model **prefer** generation with more quotes —— this explains the method to people without even knowing the "PO" literature.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42BC4B6E-97D4-384E-8346-04988064FF86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7E3EFFCD-2707-464E-8668-7D1BDDA98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Thank you for having me! It's an honor to be here!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 philosophy that we have been pursuing is making verifiability trivial by getting models to quote.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30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164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3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5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… but what does this really mean in practice?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7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8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Specifically, the question is, whether one can address brittleness of LMs by using their own feedback.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E101A"/>
                </a:solidFill>
                <a:effectLst/>
              </a:rPr>
              <a:t>Some early results from last year suggested that this might be possible.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70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E101A"/>
              </a:solidFill>
              <a:effectLst/>
            </a:endParaRP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In parallel, open-source libraries such as Auto-GPT garnered massive attention with the promise of building self-improving AI agents. 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A utopia for those who aspired to build intelligent systems. 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And a dystopia for those worried about the increasingly powerful AI systems, especially if such gains get out of our control. </a:t>
            </a:r>
          </a:p>
          <a:p>
            <a:pPr marL="628650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101A"/>
                </a:solidFill>
                <a:effectLst/>
              </a:rPr>
              <a:t>So clearly the question of harnessing LLMs’ self-feedback is more than just making them robust but also about two different futures.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4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setup is simple: </a:t>
            </a:r>
          </a:p>
          <a:p>
            <a:r>
              <a:rPr lang="en-US" dirty="0"/>
              <a:t>-Imagine we have an aligned language model such as GPT4. </a:t>
            </a:r>
          </a:p>
          <a:p>
            <a:r>
              <a:rPr lang="en-US" dirty="0"/>
              <a:t>-Can this model use its own inference time feedback to revise its prior generations?</a:t>
            </a:r>
          </a:p>
          <a:p>
            <a:endParaRPr lang="en-US" dirty="0"/>
          </a:p>
          <a:p>
            <a:r>
              <a:rPr lang="en-US" dirty="0"/>
              <a:t>-There have been papers with this motivation in the past few months. </a:t>
            </a:r>
          </a:p>
          <a:p>
            <a:r>
              <a:rPr lang="en-US" dirty="0"/>
              <a:t>-These papers show that the models can self-improve with their feedback.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60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we had reasons to be suspicious about these works.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works assume having access an oracle that can tell the model whether the given answer is correct. (which is often unrealistic)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some other words, the nature of the tasks made them easy to exploit.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For example, the task of constrained generation (generate a sentence such that contains specific keywords).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That’s what observed with self-refine: self-refine often leads to progressively longer sentences that build on previous ones.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Longer sentences almost always leads to higher score (whether you use the feedback or not).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-For these reasons, we are suspicious of these claims.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course, to this audience, this is not news. </a:t>
            </a:r>
          </a:p>
          <a:p>
            <a:r>
              <a:rPr lang="en-US" dirty="0"/>
              <a:t>We live in an interesting era. We are at a point where we dreamed of years ago. </a:t>
            </a:r>
          </a:p>
          <a:p>
            <a:r>
              <a:rPr lang="en-US" dirty="0"/>
              <a:t>Language models that are remarkably capable at many important NLP task.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03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Hence, we formulated a study to measure LLM’s ability to self-refine. </a:t>
            </a:r>
          </a:p>
        </p:txBody>
      </p:sp>
    </p:spTree>
    <p:extLst>
      <p:ext uri="{BB962C8B-B14F-4D97-AF65-F5344CB8AC3E}">
        <p14:creationId xmlns:p14="http://schemas.microsoft.com/office/powerpoint/2010/main" val="3710979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make the evaluation setup concrete. </a:t>
            </a:r>
          </a:p>
          <a:p>
            <a:r>
              <a:rPr lang="en-US" dirty="0"/>
              <a:t>- We are given a question</a:t>
            </a:r>
          </a:p>
          <a:p>
            <a:r>
              <a:rPr lang="en-US" dirty="0"/>
              <a:t>- Given this question, LM generates two or more alternative answers. (let's call this step "generation")</a:t>
            </a:r>
          </a:p>
          <a:p>
            <a:r>
              <a:rPr lang="en-US" dirty="0"/>
              <a:t>- Subsequently, among these previously generated answers, LM selects the best one (let's call this "discrimination"). </a:t>
            </a:r>
          </a:p>
          <a:p>
            <a:endParaRPr lang="en-US" dirty="0"/>
          </a:p>
          <a:p>
            <a:r>
              <a:rPr lang="en-US" dirty="0"/>
              <a:t>Intuitively, for LMs to Self-Refine their generation, their ability to discriminate should be better than their ability to generate the initial responses.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06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just make the evaluation setup more concrete with an example. </a:t>
            </a:r>
          </a:p>
          <a:p>
            <a:r>
              <a:rPr lang="en-US"/>
              <a:t>Given a question, we sample multiple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79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-We then figure out which of the answers are correct or not. Here, they're shown based on color-coding. And measure generation accuracy based on that. </a:t>
            </a:r>
          </a:p>
          <a:p>
            <a:r>
              <a:rPr lang="en-US"/>
              <a:t>- Then, given a list of candidate answers, we create a discrimination prompt for choosing the best candidate, feed it to LM, sample responses, and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9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measure the accuracy of the selected responses. Which gives us the discrimination accuracy. </a:t>
            </a:r>
          </a:p>
          <a:p>
            <a:r>
              <a:rPr lang="en-US"/>
              <a:t>That’s the overall discrimination accuracy.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30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31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one such evaluation on three different datasets via LLAMA-2 70B parameters. </a:t>
            </a:r>
          </a:p>
          <a:p>
            <a:r>
              <a:rPr lang="en-US"/>
              <a:t>As you can see, there is no evidence that discriminating among candidates is necessarily easier than generating answers. </a:t>
            </a:r>
          </a:p>
          <a:p>
            <a:r>
              <a:rPr lang="en-US"/>
              <a:t>In fact, in some cases, the generation accuracy is even higher! </a:t>
            </a:r>
          </a:p>
          <a:p>
            <a:endParaRPr lang="en-US"/>
          </a:p>
          <a:p>
            <a:r>
              <a:rPr lang="en-US"/>
              <a:t>What if this is a fluke specific to LLAMA-2?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03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also evaluated it on 4 different models. </a:t>
            </a:r>
          </a:p>
          <a:p>
            <a:r>
              <a:rPr lang="en-US"/>
              <a:t>And the result is again the same: There is no evidence that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74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4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Is this case? Why is ”Discrimination” not Easier than “Generation”?</a:t>
            </a:r>
          </a:p>
          <a:p>
            <a:endParaRPr lang="en-US"/>
          </a:p>
          <a:p>
            <a:r>
              <a:rPr lang="en-US"/>
              <a:t>We have a bunch of sub-hypothesis: </a:t>
            </a:r>
          </a:p>
          <a:p>
            <a:r>
              <a:rPr lang="en-US"/>
              <a:t> - One hypothesis is that the Pre-training objective (next-token prediction) benefits generation more.</a:t>
            </a:r>
          </a:p>
          <a:p>
            <a:r>
              <a:rPr lang="en-US"/>
              <a:t> - Another hypothesis is that the alignment datasets (many of which are not public) are skewed toward generative tasks. That’s just the data bias. </a:t>
            </a:r>
          </a:p>
          <a:p>
            <a:r>
              <a:rPr lang="en-US"/>
              <a:t>- Finally, this can be an artifact of LLMs'  length generalization bias. Shorter prompts tend to be preferred over longer ones. </a:t>
            </a:r>
          </a:p>
          <a:p>
            <a:endParaRPr lang="en-US"/>
          </a:p>
          <a:p>
            <a:r>
              <a:rPr lang="en-US"/>
              <a:t>In our paper, we discuss these more extensively and do some analysis. But ultimately, we can’t pinpoint exactly any of them as the key underlying reason. </a:t>
            </a: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6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we, I think, is that: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Specifically, today I am going to discuss two topics on reliability of models.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8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 </a:t>
            </a:r>
          </a:p>
          <a:p>
            <a:endParaRPr lang="en-US" dirty="0"/>
          </a:p>
          <a:p>
            <a:r>
              <a:rPr lang="en-US" dirty="0"/>
              <a:t>The motivation for this study was, whether LLMs can enjoy inference-time self-improvements. </a:t>
            </a:r>
          </a:p>
          <a:p>
            <a:endParaRPr lang="en-US" dirty="0"/>
          </a:p>
          <a:p>
            <a:r>
              <a:rPr lang="en-US" dirty="0"/>
              <a:t>we do not see any evidence that inference-time refinement of answers leads to consistent gains.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I would also highlight two parallel works that came out in the past few months with a similar finding but a different experimental setting.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19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9c2465423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9c2465423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the bad news is that, despite all these are great advances, there are fundamental bottlenecks in all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several ones that I would like to point out quickly: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Using model feedback amplifies existing biases in the model, which is a concern for their safety.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But more concerning is that, the model’s ability to diversify human annotations is limited. Why?</a:t>
            </a:r>
            <a:br>
              <a:rPr lang="en-US" dirty="0"/>
            </a:br>
            <a:r>
              <a:rPr lang="en-US" dirty="0"/>
              <a:t> - Reason 1: Model generations are limited to the implicit boundaries defined by the “seed” human annotations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Reason 2: Because LLMs work best in high-data regimes. Various studies, including ours, have shown a direct relationship between model accuracy and the popularity/frequency of the inputs in pre-training. Their quality will be low when the input instructions are observed less in their pre-training.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all to say that, training with self-feedback (despite its potentials) is unlikely to be the path to the moon.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150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take a step back and look at the recent successes of AI, beyond just pre-training, the rest always relies on “assumptions.” </a:t>
            </a:r>
          </a:p>
          <a:p>
            <a:r>
              <a:rPr lang="en-US" dirty="0"/>
              <a:t>For example, </a:t>
            </a:r>
          </a:p>
          <a:p>
            <a:r>
              <a:rPr lang="en-US" dirty="0"/>
              <a:t>- the assumption that the task you’re about to solve has been observed somewhere in the pre-training data. </a:t>
            </a:r>
          </a:p>
          <a:p>
            <a:r>
              <a:rPr lang="en-US" dirty="0"/>
              <a:t>- Or assumptions about how detailed of a response you need. </a:t>
            </a:r>
          </a:p>
          <a:p>
            <a:r>
              <a:rPr lang="en-US" dirty="0"/>
              <a:t>- Every time you do prompt engineering, you’re encoding more and more of your assumptions into the model. </a:t>
            </a:r>
          </a:p>
          <a:p>
            <a:endParaRPr lang="en-US" dirty="0"/>
          </a:p>
          <a:p>
            <a:r>
              <a:rPr lang="en-US" dirty="0"/>
              <a:t>- And assumptions are good for making things work.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However, assumptions also create boundaries for what you can expect from your model. 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the challenge is about balancing the good these two competing forces.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- Relatedly, half a century ago, Pablo Picasso once said: </a:t>
            </a:r>
          </a:p>
          <a:p>
            <a:r>
              <a:rPr lang="en-US" dirty="0"/>
              <a:t>….. </a:t>
            </a:r>
          </a:p>
          <a:p>
            <a:r>
              <a:rPr lang="en-US" dirty="0"/>
              <a:t>- Meaning that computers (then and now) can solve a problem if you define it for them via assumptions.</a:t>
            </a:r>
          </a:p>
          <a:p>
            <a:r>
              <a:rPr lang="en-US" dirty="0"/>
              <a:t>- But maybe the difficult part is defining the question. It takes genius and creativity to define good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53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8ab6c2e68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78ab6c2e68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overall, in the future that I hope AI progresses toward, “helpfulness” has a special place --- as it is a core tenet of building effective AI-machine interactive systems.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pretty much any other desirable adjective emanates from from “helpfulness”. </a:t>
            </a:r>
          </a:p>
        </p:txBody>
      </p:sp>
    </p:spTree>
    <p:extLst>
      <p:ext uri="{BB962C8B-B14F-4D97-AF65-F5344CB8AC3E}">
        <p14:creationId xmlns:p14="http://schemas.microsoft.com/office/powerpoint/2010/main" val="3848578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leave you with one message: intelligence remains a moving target. </a:t>
            </a:r>
          </a:p>
          <a:p>
            <a:r>
              <a:rPr lang="en-US" dirty="0"/>
              <a:t>Every step forward, we realize that new challenges were not obvious before. </a:t>
            </a:r>
          </a:p>
          <a:p>
            <a:r>
              <a:rPr lang="en-US" dirty="0"/>
              <a:t>And means that research institutions like Oracle will need to play a big role in leading the way forward. </a:t>
            </a:r>
          </a:p>
          <a:p>
            <a:endParaRPr lang="en-US" dirty="0"/>
          </a:p>
          <a:p>
            <a:r>
              <a:rPr lang="en-US" dirty="0"/>
              <a:t>I’ll stop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Both works are under review; so I am looking forward to your questions and constructive feedback.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9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am sure you know, LLMs are brittle. They make things up!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 side, Meta’s AI claims to have a child who studies in NYC’s school system, and therefore, it understands the school system and provides some tips.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far as I know, Meta’s Ai doesn’t have a child (yet).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example is from Canada’s largest airline, </a:t>
            </a:r>
            <a:r>
              <a:rPr lang="en-US" dirty="0" err="1"/>
              <a:t>AirCanada</a:t>
            </a:r>
            <a:r>
              <a:rPr lang="en-US" dirty="0"/>
              <a:t> that is ordered to pay compensation after its chatbot gave a customer inaccurate information, misleading them into buying a full-price ticket.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of the earliest legal precedents in Canada’s legal system shows that companies are responsible for the generation of their chatbots.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clearly models are brittle, they hallucinate, and this creates a major barrier for their safe adoption.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69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Will scale solve these </a:t>
            </a:r>
            <a:r>
              <a:rPr lang="en-US" dirty="0" err="1"/>
              <a:t>brittlenesses</a:t>
            </a:r>
            <a:r>
              <a:rPr lang="en-US" dirty="0"/>
              <a:t>? Maybe.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we know is that there are diminishing returns from scaling.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means that you need to increase your compute and data budget exponentially faster in order for us to observe a linear reduction in the model error.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So, if I have to bet, I would say that the rapid progress we made in the past few years (from GPT2 to GPT4 and soon GPT5) is slowing down.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this is setting aside issues such as limits of high-quality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 result, 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02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short term, generalist chatbots will remain brittle and hallucinatory for the next few years.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That’s just a reality that, in my opinion, we need to accept and live with.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Instead, it’s more helpful to think about how to “contain” LM brittleness (rather than solving it entirely, which might be impossible).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a good way to think about this by considering LLMs interface with humans.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Basically, what kind of interfaces can we design that would allow users to easily notice inaccuracies or verify the correctness of responses.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In other words, ease of verification becomes the goal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9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about citing our sources? After all, that’s a solution that has worked for academics. Maybe it will work for chatbots as well.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again, why should we trust the model citations? Right here, you can see that ...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Someone has to fact-check the authenticity of the citations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would incur so much time and goes against the goal of using LLMs for increasing productivity.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So, despite all the accuracy improvements of retrieval-augmented generation, they don’t solve the verifiability challenge.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31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how should interfaces allow users to verify answers?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approach is citing sources.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all, that’s a solution that has worked for academics. Maybe it will work for chatbots as well.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again, why should we trust the model citations? Right here, you can see that ...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Someone has to fact-check the authenticity of the citations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Which would incur so much time and goes against the goal of using LLMs for increasing productivity.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So, despite all the accuracy improvements of retrieval-augmented generation, they don’t solve the verifiability challenge.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8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something extra to this if you like</a:t>
            </a:r>
          </a:p>
        </p:txBody>
      </p:sp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476379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tx1"/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38F4E-C287-2836-630C-203C88D54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7A92-5EF2-F5B5-406A-8A6E16952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ADF71D-1518-5EC2-1E2E-C1D0C164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venir Book" panose="02000503020000020003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Avenir Book" panose="02000503020000020003" pitchFamily="2" charset="0"/>
                <a:ea typeface="Avenir Book" panose="02000503020000020003" pitchFamily="2" charset="0"/>
                <a:cs typeface="Avenir Book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93" y="142826"/>
            <a:ext cx="10780553" cy="1143389"/>
          </a:xfrm>
          <a:prstGeom prst="rect">
            <a:avLst/>
          </a:prstGeom>
        </p:spPr>
        <p:txBody>
          <a:bodyPr anchor="b"/>
          <a:lstStyle>
            <a:lvl1pPr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3440" y="1287499"/>
            <a:ext cx="1037573" cy="137787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11893" y="1854201"/>
            <a:ext cx="10780553" cy="4103431"/>
          </a:xfrm>
          <a:prstGeom prst="rect">
            <a:avLst/>
          </a:prstGeom>
        </p:spPr>
        <p:txBody>
          <a:bodyPr>
            <a:noAutofit/>
          </a:bodyPr>
          <a:lstStyle>
            <a:lvl1pPr marL="306910" indent="-306910">
              <a:spcBef>
                <a:spcPts val="100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2133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61981" indent="-304792">
              <a:buClr>
                <a:srgbClr val="092C74"/>
              </a:buClr>
              <a:buFont typeface="Courier New" panose="02070309020205020404" pitchFamily="49" charset="0"/>
              <a:buChar char="o"/>
              <a:defRPr sz="2133"/>
            </a:lvl2pPr>
            <a:lvl3pPr marL="1219170" indent="-304792">
              <a:buClr>
                <a:srgbClr val="092C74"/>
              </a:buClr>
              <a:defRPr sz="2133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696950" y="6407120"/>
            <a:ext cx="1377375" cy="38116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10521949" y="6480226"/>
            <a:ext cx="1060451" cy="234951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54">
              <a:defRPr/>
            </a:pPr>
            <a:r>
              <a:rPr lang="en-US" sz="1333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333" b="1" baseline="0">
                <a:solidFill>
                  <a:schemeClr val="tx1"/>
                </a:solidFill>
                <a:latin typeface="+mj-lt"/>
              </a:rPr>
              <a:pPr algn="r" defTabSz="914354">
                <a:defRPr/>
              </a:pPr>
              <a:t>‹#›</a:t>
            </a:fld>
            <a:endParaRPr lang="en-US" sz="1333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478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694" r:id="rId5"/>
    <p:sldLayoutId id="2147483716" r:id="rId6"/>
    <p:sldLayoutId id="2147483706" r:id="rId7"/>
    <p:sldLayoutId id="2147483710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lanthology.org/2023.findings-emnlp.467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920_1AA49AF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xiv.org/abs/2404.04298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47.jpeg"/><Relationship Id="rId4" Type="http://schemas.openxmlformats.org/officeDocument/2006/relationships/image" Target="../media/image20.png"/><Relationship Id="rId9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1BB0194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417" y="1979424"/>
            <a:ext cx="11658600" cy="1909762"/>
          </a:xfrm>
        </p:spPr>
        <p:txBody>
          <a:bodyPr/>
          <a:lstStyle/>
          <a:p>
            <a:pPr algn="ctr"/>
            <a:r>
              <a:rPr lang="en-US" sz="4400" dirty="0"/>
              <a:t>The Uphill Battle of </a:t>
            </a:r>
            <a:br>
              <a:rPr lang="en-US" sz="4400" dirty="0"/>
            </a:br>
            <a:r>
              <a:rPr lang="en-US" sz="4400" dirty="0"/>
              <a:t>Making Language Models Reliable</a:t>
            </a:r>
            <a:br>
              <a:rPr lang="en-US" sz="4400" dirty="0"/>
            </a:br>
            <a:endParaRPr lang="en-US" sz="1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455" y="4740827"/>
            <a:ext cx="8551090" cy="834038"/>
          </a:xfrm>
        </p:spPr>
        <p:txBody>
          <a:bodyPr/>
          <a:lstStyle/>
          <a:p>
            <a:pPr algn="ctr"/>
            <a:r>
              <a:rPr lang="en-US"/>
              <a:t>Daniel </a:t>
            </a:r>
            <a:r>
              <a:rPr lang="en-US" err="1"/>
              <a:t>Khashabi</a:t>
            </a:r>
            <a:endParaRPr lang="en-US" sz="2800"/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07C99FA7-A1B1-DAAF-5F40-2355371527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381" y="5249766"/>
            <a:ext cx="5329238" cy="1444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C2B-C96C-4E70-9BCD-395CA0A86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59" y="1514475"/>
            <a:ext cx="11830050" cy="4662488"/>
          </a:xfrm>
        </p:spPr>
        <p:txBody>
          <a:bodyPr/>
          <a:lstStyle/>
          <a:p>
            <a:r>
              <a:rPr lang="en-US" dirty="0"/>
              <a:t>Search/retrieval + citation helps, but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guaranteed to be accurate</a:t>
            </a:r>
          </a:p>
          <a:p>
            <a:r>
              <a:rPr lang="en-US" dirty="0">
                <a:solidFill>
                  <a:srgbClr val="C00000"/>
                </a:solidFill>
              </a:rPr>
              <a:t>Non-trivial to verify </a:t>
            </a:r>
            <a:r>
              <a:rPr lang="en-US" dirty="0"/>
              <a:t>whether text is supported by citation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D4421-330B-094A-80EA-884049E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LLM outputs: citing sources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0A927-9C50-6B13-11D8-133670AB1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345390-FD53-A689-15D1-1669D00F4BA6}"/>
              </a:ext>
            </a:extLst>
          </p:cNvPr>
          <p:cNvSpPr/>
          <p:nvPr/>
        </p:nvSpPr>
        <p:spPr>
          <a:xfrm>
            <a:off x="2128744" y="5308359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6F4E4E-A179-FFDA-9A30-C290DEC682AD}"/>
              </a:ext>
            </a:extLst>
          </p:cNvPr>
          <p:cNvSpPr/>
          <p:nvPr/>
        </p:nvSpPr>
        <p:spPr>
          <a:xfrm>
            <a:off x="8381797" y="5619089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5530D-D891-18CF-1185-AC2CE7301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1" t="39395" r="2823"/>
          <a:stretch/>
        </p:blipFill>
        <p:spPr>
          <a:xfrm>
            <a:off x="5691411" y="2741360"/>
            <a:ext cx="3705404" cy="2997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800FFC-3E09-8E91-9259-08DE131CA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1" r="2823" b="59831"/>
          <a:stretch/>
        </p:blipFill>
        <p:spPr>
          <a:xfrm>
            <a:off x="663487" y="2805040"/>
            <a:ext cx="4803314" cy="2575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8DE3A6-EA7B-63CC-16FD-EA8E2AA8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902" y="4600209"/>
            <a:ext cx="1877091" cy="1760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3518DE-A23F-4CEB-E23F-EDA39DF87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902" y="2612523"/>
            <a:ext cx="1877093" cy="1803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E1B723-A4B8-0524-1BA8-A9CE461289C3}"/>
              </a:ext>
            </a:extLst>
          </p:cNvPr>
          <p:cNvSpPr txBox="1"/>
          <p:nvPr/>
        </p:nvSpPr>
        <p:spPr>
          <a:xfrm>
            <a:off x="2847904" y="6348362"/>
            <a:ext cx="6534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Nelson Liu, </a:t>
            </a:r>
            <a:r>
              <a:rPr lang="en-US" sz="1200" b="0" i="0" dirty="0" err="1">
                <a:solidFill>
                  <a:srgbClr val="212529"/>
                </a:solidFill>
                <a:effectLst/>
                <a:latin typeface="-apple-system"/>
              </a:rPr>
              <a:t>Tianyi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 Zhang, and Percy Liang. 2023. </a:t>
            </a:r>
            <a:r>
              <a:rPr lang="en-US" sz="12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6"/>
              </a:rPr>
              <a:t>Evaluating Verifiability in Generative Search Engines</a:t>
            </a:r>
            <a:r>
              <a:rPr lang="en-US" sz="1200" b="0" i="0" dirty="0">
                <a:solidFill>
                  <a:srgbClr val="212529"/>
                </a:solidFill>
                <a:effectLst/>
                <a:latin typeface="-apple-system"/>
              </a:rPr>
              <a:t>. In </a:t>
            </a:r>
            <a:r>
              <a:rPr lang="en-US" sz="1200" b="0" i="1" dirty="0">
                <a:solidFill>
                  <a:srgbClr val="212529"/>
                </a:solidFill>
                <a:effectLst/>
                <a:latin typeface="-apple-system"/>
              </a:rPr>
              <a:t>Findings of the Association for Computational Linguistics: EMNLP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F3DB-BF8A-4D0B-11A6-9A3D912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LLM outputs: verifiability by </a:t>
            </a:r>
            <a:r>
              <a:rPr lang="en-US" u="sng" dirty="0"/>
              <a:t>quoting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5753F-1932-7131-B45C-C917EA7D7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verifiability </a:t>
            </a:r>
            <a:r>
              <a:rPr lang="en-US" dirty="0">
                <a:solidFill>
                  <a:srgbClr val="00B050"/>
                </a:solidFill>
              </a:rPr>
              <a:t>trivial</a:t>
            </a:r>
            <a:r>
              <a:rPr lang="en-US" dirty="0"/>
              <a:t> by getting model to quote! </a:t>
            </a:r>
          </a:p>
          <a:p>
            <a:r>
              <a:rPr lang="en-US" dirty="0"/>
              <a:t>If we are quoting from </a:t>
            </a:r>
            <a:r>
              <a:rPr lang="en-US" dirty="0">
                <a:solidFill>
                  <a:srgbClr val="00B050"/>
                </a:solidFill>
              </a:rPr>
              <a:t>trusted data</a:t>
            </a:r>
            <a:r>
              <a:rPr lang="en-US" dirty="0"/>
              <a:t>, quotes are </a:t>
            </a:r>
            <a:r>
              <a:rPr lang="en-US" dirty="0">
                <a:solidFill>
                  <a:srgbClr val="00B050"/>
                </a:solidFill>
              </a:rPr>
              <a:t>reliable</a:t>
            </a:r>
            <a:r>
              <a:rPr lang="en-US" dirty="0"/>
              <a:t>.</a:t>
            </a:r>
          </a:p>
          <a:p>
            <a:r>
              <a:rPr lang="en-US" dirty="0"/>
              <a:t>The user needs to worry about the </a:t>
            </a:r>
            <a:r>
              <a:rPr lang="en-US" dirty="0">
                <a:solidFill>
                  <a:srgbClr val="C00000"/>
                </a:solidFill>
              </a:rPr>
              <a:t>non-quoted</a:t>
            </a:r>
            <a:r>
              <a:rPr lang="en-US" dirty="0"/>
              <a:t> portions.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DD98F-EB0E-3BFE-7190-FD4B875878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" name="Google Shape;67;p13">
            <a:extLst>
              <a:ext uri="{FF2B5EF4-FFF2-40B4-BE49-F238E27FC236}">
                <a16:creationId xmlns:a16="http://schemas.microsoft.com/office/drawing/2014/main" id="{88868E05-EFBE-46DB-C17B-3D9BC6828EEA}"/>
              </a:ext>
            </a:extLst>
          </p:cNvPr>
          <p:cNvSpPr txBox="1"/>
          <p:nvPr/>
        </p:nvSpPr>
        <p:spPr>
          <a:xfrm>
            <a:off x="6927210" y="3219468"/>
            <a:ext cx="3840902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High-quality subset of </a:t>
            </a:r>
            <a:br>
              <a:rPr lang="en" dirty="0"/>
            </a:br>
            <a:r>
              <a:rPr lang="en" dirty="0"/>
              <a:t>pre-training corpus</a:t>
            </a:r>
            <a:endParaRPr dirty="0"/>
          </a:p>
        </p:txBody>
      </p:sp>
      <p:pic>
        <p:nvPicPr>
          <p:cNvPr id="14" name="Google Shape;81;p13">
            <a:extLst>
              <a:ext uri="{FF2B5EF4-FFF2-40B4-BE49-F238E27FC236}">
                <a16:creationId xmlns:a16="http://schemas.microsoft.com/office/drawing/2014/main" id="{C38DEC8A-254B-A4F3-375B-756A31094F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098" y="40091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2;p13">
            <a:extLst>
              <a:ext uri="{FF2B5EF4-FFF2-40B4-BE49-F238E27FC236}">
                <a16:creationId xmlns:a16="http://schemas.microsoft.com/office/drawing/2014/main" id="{39DA7BB3-B36F-B171-A5F9-1258B0B04D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0955" y="4026913"/>
            <a:ext cx="58168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2C0FD79-E145-1346-1850-C25B6DF16888}"/>
              </a:ext>
            </a:extLst>
          </p:cNvPr>
          <p:cNvSpPr/>
          <p:nvPr/>
        </p:nvSpPr>
        <p:spPr>
          <a:xfrm>
            <a:off x="581026" y="5143978"/>
            <a:ext cx="2357438" cy="8863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Why does the water have the lowest density at 4°C?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CB7C24-376C-9EFF-55AB-9B2DB7EA9728}"/>
              </a:ext>
            </a:extLst>
          </p:cNvPr>
          <p:cNvSpPr/>
          <p:nvPr/>
        </p:nvSpPr>
        <p:spPr>
          <a:xfrm>
            <a:off x="6081713" y="4823645"/>
            <a:ext cx="5948362" cy="1545270"/>
          </a:xfrm>
          <a:prstGeom prst="roundRect">
            <a:avLst>
              <a:gd name="adj" fmla="val 12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Water is an unusual substance in many ways, and one of its peculiarities is that it has its lowest </a:t>
            </a: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density at 4 °C</a:t>
            </a:r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. </a:t>
            </a: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As water cools from room temperature, it becomes denser and denser until it reaches 4 °C. After that, as it continues to cool, it becomes less dense again.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B8715F-01A3-8983-6225-8C1192BBC0BB}"/>
              </a:ext>
            </a:extLst>
          </p:cNvPr>
          <p:cNvCxnSpPr>
            <a:cxnSpLocks/>
          </p:cNvCxnSpPr>
          <p:nvPr/>
        </p:nvCxnSpPr>
        <p:spPr>
          <a:xfrm>
            <a:off x="2995607" y="5567014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CA63F8-79AB-50ED-179B-C19B8BFFD416}"/>
              </a:ext>
            </a:extLst>
          </p:cNvPr>
          <p:cNvCxnSpPr>
            <a:cxnSpLocks/>
          </p:cNvCxnSpPr>
          <p:nvPr/>
        </p:nvCxnSpPr>
        <p:spPr>
          <a:xfrm>
            <a:off x="5484075" y="5567013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C8408F6-46B7-E073-5E30-04D10663BA4C}"/>
              </a:ext>
            </a:extLst>
          </p:cNvPr>
          <p:cNvSpPr/>
          <p:nvPr/>
        </p:nvSpPr>
        <p:spPr>
          <a:xfrm>
            <a:off x="3623442" y="4952235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>
              <a:latin typeface="Avenir Book" panose="02000503020000020003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F29B2E-DAED-8273-12A7-53A59D50839F}"/>
              </a:ext>
            </a:extLst>
          </p:cNvPr>
          <p:cNvSpPr txBox="1"/>
          <p:nvPr/>
        </p:nvSpPr>
        <p:spPr>
          <a:xfrm>
            <a:off x="3493985" y="5100346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C3C1E7E8-7B5B-C995-D079-97EAEF504FC7}"/>
              </a:ext>
            </a:extLst>
          </p:cNvPr>
          <p:cNvSpPr/>
          <p:nvPr/>
        </p:nvSpPr>
        <p:spPr>
          <a:xfrm>
            <a:off x="643020" y="3331737"/>
            <a:ext cx="5948362" cy="1149263"/>
          </a:xfrm>
          <a:prstGeom prst="wedgeRoundRectCallout">
            <a:avLst>
              <a:gd name="adj1" fmla="val 57649"/>
              <a:gd name="adj2" fmla="val 28016"/>
              <a:gd name="adj3" fmla="val 16667"/>
            </a:avLst>
          </a:prstGeom>
          <a:solidFill>
            <a:srgbClr val="EAEDF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Is this feasible? </a:t>
            </a:r>
            <a:b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(can LMs quote long segments?)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8927847-E5AC-85BA-3D0B-EC29AE20374B}"/>
              </a:ext>
            </a:extLst>
          </p:cNvPr>
          <p:cNvSpPr/>
          <p:nvPr/>
        </p:nvSpPr>
        <p:spPr>
          <a:xfrm>
            <a:off x="9652000" y="4288206"/>
            <a:ext cx="745067" cy="944193"/>
          </a:xfrm>
          <a:custGeom>
            <a:avLst/>
            <a:gdLst>
              <a:gd name="connsiteX0" fmla="*/ 0 w 745067"/>
              <a:gd name="connsiteY0" fmla="*/ 12860 h 901860"/>
              <a:gd name="connsiteX1" fmla="*/ 550333 w 745067"/>
              <a:gd name="connsiteY1" fmla="*/ 122926 h 901860"/>
              <a:gd name="connsiteX2" fmla="*/ 745067 w 745067"/>
              <a:gd name="connsiteY2" fmla="*/ 901860 h 90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901860">
                <a:moveTo>
                  <a:pt x="0" y="12860"/>
                </a:moveTo>
                <a:cubicBezTo>
                  <a:pt x="213077" y="-6191"/>
                  <a:pt x="426155" y="-25241"/>
                  <a:pt x="550333" y="122926"/>
                </a:cubicBezTo>
                <a:cubicBezTo>
                  <a:pt x="674511" y="271093"/>
                  <a:pt x="709789" y="586476"/>
                  <a:pt x="745067" y="90186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32F4A-A85F-A1B8-7D3D-BD0D2B65D808}"/>
              </a:ext>
            </a:extLst>
          </p:cNvPr>
          <p:cNvSpPr txBox="1"/>
          <p:nvPr/>
        </p:nvSpPr>
        <p:spPr>
          <a:xfrm>
            <a:off x="10333928" y="4136836"/>
            <a:ext cx="219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quoted </a:t>
            </a:r>
            <a:b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17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4BE2A-5112-63C0-FDBD-DEC56236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LMs Quote? Two versions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1AF7-60AD-3CA8-B282-CDB1B8AE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4475"/>
            <a:ext cx="11017469" cy="4662488"/>
          </a:xfrm>
        </p:spPr>
        <p:txBody>
          <a:bodyPr/>
          <a:lstStyle/>
          <a:p>
            <a:r>
              <a:rPr lang="en-US" dirty="0"/>
              <a:t>LMs </a:t>
            </a:r>
            <a:r>
              <a:rPr lang="en-US" dirty="0">
                <a:solidFill>
                  <a:srgbClr val="00B050"/>
                </a:solidFill>
              </a:rPr>
              <a:t>can</a:t>
            </a:r>
            <a:r>
              <a:rPr lang="en-US" dirty="0"/>
              <a:t> memorize sensitive information </a:t>
            </a:r>
            <a:r>
              <a:rPr lang="en-US" sz="2000" dirty="0"/>
              <a:t>[</a:t>
            </a:r>
            <a:r>
              <a:rPr lang="en-US" sz="2000" dirty="0" err="1"/>
              <a:t>Carlini</a:t>
            </a:r>
            <a:r>
              <a:rPr lang="en-US" sz="2000" dirty="0"/>
              <a:t> et al. 2022; among others]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∃p</a:t>
            </a:r>
            <a:r>
              <a:rPr lang="en-US" dirty="0"/>
              <a:t> such that: </a:t>
            </a:r>
          </a:p>
          <a:p>
            <a:pPr marL="0" indent="0" algn="ctr">
              <a:buNone/>
            </a:pPr>
            <a:r>
              <a:rPr lang="en-US" dirty="0"/>
              <a:t>LM(p) reveals quoted information.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The question here: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∀p</a:t>
            </a:r>
            <a:r>
              <a:rPr lang="en-US" dirty="0"/>
              <a:t> such that: </a:t>
            </a:r>
          </a:p>
          <a:p>
            <a:pPr marL="0" indent="0" algn="ctr">
              <a:buNone/>
            </a:pPr>
            <a:r>
              <a:rPr lang="en-US" dirty="0"/>
              <a:t>LM(p) reveals quoted information.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B007C-B682-F065-52DB-E26A3FBAA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0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186612" y="687967"/>
            <a:ext cx="11737910" cy="168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-US" sz="4000" dirty="0">
                <a:solidFill>
                  <a:schemeClr val="tx2"/>
                </a:solidFill>
              </a:rPr>
              <a:t>Verifiable by Design: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Aligning Language Models to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Quote from Pre-Training Data.</a:t>
            </a: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 err="1"/>
              <a:t>Jingyu</a:t>
            </a:r>
            <a:r>
              <a:rPr lang="en-US" b="1" dirty="0"/>
              <a:t> Zhang, Marc </a:t>
            </a:r>
            <a:r>
              <a:rPr lang="en-US" b="1" dirty="0" err="1"/>
              <a:t>Marone</a:t>
            </a:r>
            <a:r>
              <a:rPr lang="en-US" b="1" dirty="0"/>
              <a:t>, </a:t>
            </a:r>
            <a:r>
              <a:rPr lang="en-US" b="1" dirty="0" err="1"/>
              <a:t>Tianjian</a:t>
            </a:r>
            <a:r>
              <a:rPr lang="en-US" b="1" dirty="0"/>
              <a:t> Li 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/>
              <a:t>Benjamin Van Durme, Daniel Khashabi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arxiv.org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/abs/2404.03862</a:t>
            </a:r>
          </a:p>
        </p:txBody>
      </p:sp>
      <p:pic>
        <p:nvPicPr>
          <p:cNvPr id="1028" name="Picture 4" descr="Marc Marone">
            <a:extLst>
              <a:ext uri="{FF2B5EF4-FFF2-40B4-BE49-F238E27FC236}">
                <a16:creationId xmlns:a16="http://schemas.microsoft.com/office/drawing/2014/main" id="{F0E114A2-484B-DF37-DDC9-E3C450B3F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4550" r="20288" b="33060"/>
          <a:stretch/>
        </p:blipFill>
        <p:spPr bwMode="auto">
          <a:xfrm>
            <a:off x="4564331" y="4496500"/>
            <a:ext cx="1475357" cy="15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Daniel Khashabi">
            <a:extLst>
              <a:ext uri="{FF2B5EF4-FFF2-40B4-BE49-F238E27FC236}">
                <a16:creationId xmlns:a16="http://schemas.microsoft.com/office/drawing/2014/main" id="{B0F45F54-6798-5789-4E1A-BAF92365E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287571" y="5059801"/>
            <a:ext cx="943980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Benjamin van Durme - Johns Hopkins Whiting School of Engineering">
            <a:extLst>
              <a:ext uri="{FF2B5EF4-FFF2-40B4-BE49-F238E27FC236}">
                <a16:creationId xmlns:a16="http://schemas.microsoft.com/office/drawing/2014/main" id="{3DEE3499-B616-C577-7470-B967505F8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5" r="5587" b="3741"/>
          <a:stretch/>
        </p:blipFill>
        <p:spPr bwMode="auto">
          <a:xfrm>
            <a:off x="8288020" y="5035281"/>
            <a:ext cx="943979" cy="9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3671D07-5ED0-4B44-93B5-5229846D1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33110" r="27047" b="40161"/>
          <a:stretch/>
        </p:blipFill>
        <p:spPr bwMode="auto">
          <a:xfrm>
            <a:off x="1749256" y="4013739"/>
            <a:ext cx="2034065" cy="204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8A3E66F-E6EB-3971-2FC9-E7B47B664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446" b="33406"/>
          <a:stretch/>
        </p:blipFill>
        <p:spPr bwMode="auto">
          <a:xfrm>
            <a:off x="6269758" y="4496499"/>
            <a:ext cx="1475356" cy="15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9023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3D03-639F-B964-754D-B28B4CE2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181"/>
            <a:ext cx="10515600" cy="1325563"/>
          </a:xfrm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Tahoma"/>
                <a:cs typeface="Tahoma"/>
              </a:rPr>
              <a:t>Verifiability by Quoting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3A39A-92CC-67C3-BFB6-B892B8301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723" y="1512475"/>
            <a:ext cx="11273425" cy="4351338"/>
          </a:xfrm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marL="306486" indent="-306486"/>
            <a:r>
              <a:rPr lang="en-US" dirty="0">
                <a:latin typeface="Tahoma"/>
                <a:ea typeface="Tahoma"/>
                <a:cs typeface="Tahoma"/>
              </a:rPr>
              <a:t>We propose increasing verifiability by generating </a:t>
            </a:r>
            <a:r>
              <a:rPr lang="en-US" b="1" dirty="0">
                <a:latin typeface="Tahoma"/>
                <a:ea typeface="Tahoma"/>
                <a:cs typeface="Tahoma"/>
              </a:rPr>
              <a:t>verbatim quotes </a:t>
            </a:r>
            <a:r>
              <a:rPr lang="en-US" dirty="0">
                <a:latin typeface="Tahoma"/>
                <a:ea typeface="Tahoma"/>
                <a:cs typeface="Tahoma"/>
              </a:rPr>
              <a:t>from high-quality sources of pre-training data, such as Wikipedia.</a:t>
            </a:r>
            <a:br>
              <a:rPr lang="en-US" dirty="0">
                <a:latin typeface="Tahoma"/>
                <a:ea typeface="Tahoma"/>
                <a:cs typeface="Tahoma"/>
              </a:rPr>
            </a:br>
            <a:endParaRPr lang="en-US" dirty="0">
              <a:latin typeface="Tahoma"/>
              <a:ea typeface="Tahoma"/>
              <a:cs typeface="Tahoma"/>
            </a:endParaRPr>
          </a:p>
          <a:p>
            <a:pPr marL="306486" indent="-306486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ea typeface="Tahoma"/>
                <a:cs typeface="Tahoma"/>
              </a:rPr>
              <a:t>Quote-Tuning</a:t>
            </a:r>
            <a:r>
              <a:rPr lang="en-US" dirty="0">
                <a:latin typeface="Tahoma"/>
                <a:ea typeface="Tahoma"/>
                <a:cs typeface="Tahoma"/>
              </a:rPr>
              <a:t>: </a:t>
            </a: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aligning</a:t>
            </a:r>
            <a:r>
              <a:rPr lang="en-US" dirty="0">
                <a:latin typeface="Tahoma"/>
                <a:ea typeface="Tahoma"/>
                <a:cs typeface="Tahoma"/>
              </a:rPr>
              <a:t> LLMs to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Tahoma"/>
                <a:ea typeface="Tahoma"/>
                <a:cs typeface="Tahoma"/>
              </a:rPr>
              <a:t>quote</a:t>
            </a:r>
            <a:r>
              <a:rPr lang="en-US" dirty="0">
                <a:latin typeface="Tahoma"/>
                <a:ea typeface="Tahoma"/>
                <a:cs typeface="Tahoma"/>
              </a:rPr>
              <a:t> from their pre-training data!</a:t>
            </a:r>
          </a:p>
          <a:p>
            <a:pPr marL="761557" lvl="1" indent="-306486"/>
            <a:r>
              <a:rPr lang="en-US" dirty="0">
                <a:latin typeface="Tahoma"/>
                <a:ea typeface="Tahoma"/>
                <a:cs typeface="Tahoma"/>
              </a:rPr>
              <a:t>Make the model </a:t>
            </a:r>
            <a:r>
              <a:rPr lang="en-US" b="1" dirty="0">
                <a:latin typeface="Tahoma"/>
                <a:ea typeface="Tahoma"/>
                <a:cs typeface="Tahoma"/>
              </a:rPr>
              <a:t>prefer generation with more quotes</a:t>
            </a:r>
            <a:r>
              <a:rPr lang="en-US" dirty="0">
                <a:latin typeface="Tahoma"/>
                <a:ea typeface="Tahoma"/>
                <a:cs typeface="Tahoma"/>
              </a:rPr>
              <a:t>!</a:t>
            </a:r>
          </a:p>
        </p:txBody>
      </p:sp>
      <p:pic>
        <p:nvPicPr>
          <p:cNvPr id="4" name="!!PostTrainedLM">
            <a:extLst>
              <a:ext uri="{FF2B5EF4-FFF2-40B4-BE49-F238E27FC236}">
                <a16:creationId xmlns:a16="http://schemas.microsoft.com/office/drawing/2014/main" id="{32AE83B8-9285-B060-B6EA-2667144F35D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4921637" y="4253309"/>
            <a:ext cx="1109209" cy="13197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13">
            <a:extLst>
              <a:ext uri="{FF2B5EF4-FFF2-40B4-BE49-F238E27FC236}">
                <a16:creationId xmlns:a16="http://schemas.microsoft.com/office/drawing/2014/main" id="{AFD1D99A-6DD6-6BF0-ED9F-1B4AEEBFDA54}"/>
              </a:ext>
            </a:extLst>
          </p:cNvPr>
          <p:cNvSpPr txBox="1"/>
          <p:nvPr/>
        </p:nvSpPr>
        <p:spPr>
          <a:xfrm>
            <a:off x="4372452" y="3812667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b="1" dirty="0"/>
              <a:t>LLM that can quote</a:t>
            </a:r>
            <a:endParaRPr sz="1600" dirty="0"/>
          </a:p>
        </p:txBody>
      </p:sp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918AD65A-E9AF-ACA2-C3B6-1EBB8909CC0F}"/>
              </a:ext>
            </a:extLst>
          </p:cNvPr>
          <p:cNvSpPr/>
          <p:nvPr/>
        </p:nvSpPr>
        <p:spPr>
          <a:xfrm>
            <a:off x="4997407" y="4479286"/>
            <a:ext cx="966120" cy="2699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3200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 sz="3200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pic>
        <p:nvPicPr>
          <p:cNvPr id="7" name="Google Shape;81;p13">
            <a:extLst>
              <a:ext uri="{FF2B5EF4-FFF2-40B4-BE49-F238E27FC236}">
                <a16:creationId xmlns:a16="http://schemas.microsoft.com/office/drawing/2014/main" id="{04B77245-C04E-26EB-A4F3-8E7BCF45D4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816" y="5927472"/>
            <a:ext cx="823033" cy="82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Portrait">
            <a:extLst>
              <a:ext uri="{FF2B5EF4-FFF2-40B4-BE49-F238E27FC236}">
                <a16:creationId xmlns:a16="http://schemas.microsoft.com/office/drawing/2014/main" id="{0712D700-3A0A-7BCC-6D28-EE0CFDA5C72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958" y="5951189"/>
            <a:ext cx="775581" cy="7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8B7B-B838-3328-ACF0-401D24995D28}"/>
              </a:ext>
            </a:extLst>
          </p:cNvPr>
          <p:cNvSpPr txBox="1"/>
          <p:nvPr/>
        </p:nvSpPr>
        <p:spPr>
          <a:xfrm>
            <a:off x="2848358" y="6044971"/>
            <a:ext cx="2496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High-quality subset of pre-training corpus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id="{D60F752C-1D11-FB30-456C-DAD20397CD28}"/>
              </a:ext>
            </a:extLst>
          </p:cNvPr>
          <p:cNvSpPr/>
          <p:nvPr/>
        </p:nvSpPr>
        <p:spPr>
          <a:xfrm>
            <a:off x="8110421" y="4191509"/>
            <a:ext cx="3134144" cy="1449833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67" tIns="24367" rIns="24367" bIns="243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333" b="1" i="1" dirty="0">
                <a:latin typeface="Times New Roman"/>
                <a:ea typeface="Times New Roman"/>
                <a:cs typeface="Times New Roman"/>
                <a:sym typeface="Times New Roman"/>
              </a:rPr>
              <a:t>Response with quotes:</a:t>
            </a:r>
            <a:r>
              <a:rPr lang="en" sz="1333" dirty="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333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333" dirty="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333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333" dirty="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333" dirty="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333" dirty="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Google Shape;66;p13">
            <a:extLst>
              <a:ext uri="{FF2B5EF4-FFF2-40B4-BE49-F238E27FC236}">
                <a16:creationId xmlns:a16="http://schemas.microsoft.com/office/drawing/2014/main" id="{70E20B8F-008A-7CA1-75D0-EF85498EB43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6030845" y="4913201"/>
            <a:ext cx="2079576" cy="32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!!TrainingArrow">
            <a:extLst>
              <a:ext uri="{FF2B5EF4-FFF2-40B4-BE49-F238E27FC236}">
                <a16:creationId xmlns:a16="http://schemas.microsoft.com/office/drawing/2014/main" id="{BB252C23-4C13-B586-0FB7-5A51366C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296073" y="5641342"/>
            <a:ext cx="2381420" cy="748464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64;p13">
            <a:extLst>
              <a:ext uri="{FF2B5EF4-FFF2-40B4-BE49-F238E27FC236}">
                <a16:creationId xmlns:a16="http://schemas.microsoft.com/office/drawing/2014/main" id="{98164C4D-338D-5C13-80A2-337534289F4B}"/>
              </a:ext>
            </a:extLst>
          </p:cNvPr>
          <p:cNvSpPr txBox="1"/>
          <p:nvPr/>
        </p:nvSpPr>
        <p:spPr>
          <a:xfrm>
            <a:off x="5907187" y="4320844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i="1" dirty="0"/>
              <a:t>generate</a:t>
            </a:r>
            <a:endParaRPr sz="1600" i="1" dirty="0"/>
          </a:p>
        </p:txBody>
      </p:sp>
      <p:sp>
        <p:nvSpPr>
          <p:cNvPr id="22" name="Google Shape;64;p13">
            <a:extLst>
              <a:ext uri="{FF2B5EF4-FFF2-40B4-BE49-F238E27FC236}">
                <a16:creationId xmlns:a16="http://schemas.microsoft.com/office/drawing/2014/main" id="{757DC1BA-309B-DE42-FFBF-2A5704FE6BC7}"/>
              </a:ext>
            </a:extLst>
          </p:cNvPr>
          <p:cNvSpPr txBox="1"/>
          <p:nvPr/>
        </p:nvSpPr>
        <p:spPr>
          <a:xfrm>
            <a:off x="7257787" y="5860471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/>
              <a:t>source of </a:t>
            </a:r>
            <a:r>
              <a:rPr lang="en" sz="1600" i="1" dirty="0"/>
              <a:t>quotes</a:t>
            </a:r>
            <a:endParaRPr sz="1600" i="1" dirty="0"/>
          </a:p>
        </p:txBody>
      </p:sp>
      <p:pic>
        <p:nvPicPr>
          <p:cNvPr id="13" name="!!PostTrainedLM">
            <a:extLst>
              <a:ext uri="{FF2B5EF4-FFF2-40B4-BE49-F238E27FC236}">
                <a16:creationId xmlns:a16="http://schemas.microsoft.com/office/drawing/2014/main" id="{B3909A2D-5068-426D-0F1C-4F08E53AE64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732850" y="4253309"/>
            <a:ext cx="1109209" cy="131978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64;p13">
            <a:extLst>
              <a:ext uri="{FF2B5EF4-FFF2-40B4-BE49-F238E27FC236}">
                <a16:creationId xmlns:a16="http://schemas.microsoft.com/office/drawing/2014/main" id="{84841693-7F4E-5DAB-81D6-691E2C6B548A}"/>
              </a:ext>
            </a:extLst>
          </p:cNvPr>
          <p:cNvSpPr txBox="1"/>
          <p:nvPr/>
        </p:nvSpPr>
        <p:spPr>
          <a:xfrm>
            <a:off x="1125088" y="3816667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b="1" dirty="0"/>
              <a:t>Base LLM</a:t>
            </a:r>
            <a:endParaRPr sz="1600" dirty="0"/>
          </a:p>
        </p:txBody>
      </p:sp>
      <p:sp>
        <p:nvSpPr>
          <p:cNvPr id="16" name="Google Shape;64;p13">
            <a:extLst>
              <a:ext uri="{FF2B5EF4-FFF2-40B4-BE49-F238E27FC236}">
                <a16:creationId xmlns:a16="http://schemas.microsoft.com/office/drawing/2014/main" id="{DE95CF2A-B34D-4F17-7320-347548AD0080}"/>
              </a:ext>
            </a:extLst>
          </p:cNvPr>
          <p:cNvSpPr txBox="1"/>
          <p:nvPr/>
        </p:nvSpPr>
        <p:spPr>
          <a:xfrm>
            <a:off x="2663128" y="4319241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 dirty="0"/>
              <a:t>a</a:t>
            </a:r>
            <a:r>
              <a:rPr lang="en" sz="1600" i="1" dirty="0" err="1"/>
              <a:t>lign</a:t>
            </a:r>
            <a:r>
              <a:rPr lang="en" sz="1600" i="1" dirty="0"/>
              <a:t> for quoting</a:t>
            </a:r>
            <a:endParaRPr sz="1600" i="1" dirty="0"/>
          </a:p>
        </p:txBody>
      </p:sp>
      <p:cxnSp>
        <p:nvCxnSpPr>
          <p:cNvPr id="18" name="Google Shape;66;p13">
            <a:extLst>
              <a:ext uri="{FF2B5EF4-FFF2-40B4-BE49-F238E27FC236}">
                <a16:creationId xmlns:a16="http://schemas.microsoft.com/office/drawing/2014/main" id="{F30FBB1F-B328-F322-92AA-77529A368C49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2842060" y="4913200"/>
            <a:ext cx="2079577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7D60890-C6A8-8B9D-B2DE-424CCCFFBE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79516" y="6377662"/>
            <a:ext cx="226619" cy="230530"/>
          </a:xfrm>
        </p:spPr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95184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282128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2821285" cy="677108"/>
              </a:xfrm>
              <a:prstGeom prst="rect">
                <a:avLst/>
              </a:prstGeom>
              <a:blipFill>
                <a:blip r:embed="rId2"/>
                <a:stretch>
                  <a:fillRect l="-5381" t="-7407" r="-5830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2DD2B64-2183-70B7-C983-E6455817279F}"/>
              </a:ext>
            </a:extLst>
          </p:cNvPr>
          <p:cNvSpPr/>
          <p:nvPr/>
        </p:nvSpPr>
        <p:spPr>
          <a:xfrm>
            <a:off x="7074149" y="1502983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2AB7CA6-8D4F-73B2-6214-90E669C20250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85348-3EE5-F11B-CC6A-4CE1647A932A}"/>
              </a:ext>
            </a:extLst>
          </p:cNvPr>
          <p:cNvSpPr txBox="1"/>
          <p:nvPr/>
        </p:nvSpPr>
        <p:spPr>
          <a:xfrm>
            <a:off x="988671" y="6550223"/>
            <a:ext cx="102593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[“According to . . . ” Prompting Language Models Improves Quoting from Pre-Training Data, Weller and </a:t>
            </a:r>
            <a:r>
              <a:rPr lang="en-US" sz="14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Marone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,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0C5F3-A30F-0420-6298-4770C4AA6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9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blipFill>
                <a:blip r:embed="rId3"/>
                <a:stretch>
                  <a:fillRect l="-4428" t="-7407" r="-479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nglish Wikipedia - Wikipedia">
            <a:extLst>
              <a:ext uri="{FF2B5EF4-FFF2-40B4-BE49-F238E27FC236}">
                <a16:creationId xmlns:a16="http://schemas.microsoft.com/office/drawing/2014/main" id="{AC3716E0-7F25-F8A0-1D23-7CF54E5DC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6475219" y="2020866"/>
            <a:ext cx="1177539" cy="10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C6F0202-3643-6A67-D4B3-E82508E6F7CF}"/>
              </a:ext>
            </a:extLst>
          </p:cNvPr>
          <p:cNvSpPr/>
          <p:nvPr/>
        </p:nvSpPr>
        <p:spPr>
          <a:xfrm>
            <a:off x="7297669" y="1319289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9104143-B187-6F35-DC3B-044C5C08E147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33A95-664B-D506-48E3-00F9951250C9}"/>
                  </a:ext>
                </a:extLst>
              </p:cNvPr>
              <p:cNvSpPr txBox="1"/>
              <p:nvPr/>
            </p:nvSpPr>
            <p:spPr>
              <a:xfrm>
                <a:off x="570171" y="3305919"/>
                <a:ext cx="567345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i="1" smtClean="0">
                        <a:latin typeface="Times" pitchFamily="2" charset="0"/>
                      </a:rPr>
                      <m:t>Y</m:t>
                    </m:r>
                  </m:oMath>
                </a14:m>
                <a:r>
                  <a:rPr lang="en-US" sz="2100" dirty="0"/>
                  <a:t>= “</a:t>
                </a:r>
                <a:r>
                  <a:rPr lang="en-US" sz="2100" dirty="0">
                    <a:latin typeface="Avenir Book" panose="02000503020000020003" pitchFamily="2" charset="0"/>
                  </a:rPr>
                  <a:t>The initial digestion of starch happens in the mouth through our saliva. </a:t>
                </a:r>
                <a:r>
                  <a:rPr lang="en-US" sz="2100" dirty="0">
                    <a:highlight>
                      <a:srgbClr val="FF00FF"/>
                    </a:highlight>
                    <a:latin typeface="Avenir Book" panose="02000503020000020003" pitchFamily="2" charset="0"/>
                  </a:rPr>
                  <a:t>The enzymes found in saliva are essential in beginning the process of digestion of dietary starches</a:t>
                </a:r>
                <a:r>
                  <a:rPr lang="en-US" sz="2100" dirty="0">
                    <a:latin typeface="Avenir Book" panose="02000503020000020003" pitchFamily="2" charset="0"/>
                  </a:rPr>
                  <a:t>."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33A95-664B-D506-48E3-00F995125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1" y="3305919"/>
                <a:ext cx="5673456" cy="1384995"/>
              </a:xfrm>
              <a:prstGeom prst="rect">
                <a:avLst/>
              </a:prstGeom>
              <a:blipFill>
                <a:blip r:embed="rId5"/>
                <a:stretch>
                  <a:fillRect l="-1342" t="-363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31E7A-5A03-B64C-1CE0-5B5255C8ADD3}"/>
                  </a:ext>
                </a:extLst>
              </p:cNvPr>
              <p:cNvSpPr txBox="1"/>
              <p:nvPr/>
            </p:nvSpPr>
            <p:spPr>
              <a:xfrm>
                <a:off x="570170" y="4937546"/>
                <a:ext cx="6033829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i="1" smtClean="0">
                        <a:latin typeface="Times" pitchFamily="2" charset="0"/>
                      </a:rPr>
                      <m:t>Y</m:t>
                    </m:r>
                  </m:oMath>
                </a14:m>
                <a:r>
                  <a:rPr lang="en-US" sz="2100" dirty="0"/>
                  <a:t>= “</a:t>
                </a:r>
                <a:r>
                  <a:rPr lang="en-US" sz="2100" dirty="0">
                    <a:latin typeface="Avenir Book" panose="02000503020000020003" pitchFamily="2" charset="0"/>
                  </a:rPr>
                  <a:t>Earth is flat rather than round, and that evidence supporting the Earth's spherical shape has been fabricated or misunderstood.."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31E7A-5A03-B64C-1CE0-5B5255C8A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0" y="4937546"/>
                <a:ext cx="6033829" cy="1061829"/>
              </a:xfrm>
              <a:prstGeom prst="rect">
                <a:avLst/>
              </a:prstGeom>
              <a:blipFill>
                <a:blip r:embed="rId6"/>
                <a:stretch>
                  <a:fillRect l="-1263" t="-4706" b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DF5094-986C-0BE4-070C-DC1A8680C3E8}"/>
              </a:ext>
            </a:extLst>
          </p:cNvPr>
          <p:cNvGrpSpPr/>
          <p:nvPr/>
        </p:nvGrpSpPr>
        <p:grpSpPr>
          <a:xfrm>
            <a:off x="6664959" y="3548433"/>
            <a:ext cx="4020331" cy="784245"/>
            <a:chOff x="6043837" y="3324377"/>
            <a:chExt cx="6082099" cy="1179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ACC08D-C677-7471-124D-BD000FAC9ADA}"/>
                    </a:ext>
                  </a:extLst>
                </p:cNvPr>
                <p:cNvSpPr txBox="1"/>
                <p:nvPr/>
              </p:nvSpPr>
              <p:spPr>
                <a:xfrm>
                  <a:off x="6043837" y="3324377"/>
                  <a:ext cx="6082099" cy="1018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→</m:t>
                      </m:r>
                      <m:r>
                        <m:rPr>
                          <m:nor/>
                        </m:rPr>
                        <a:rPr lang="en-US" sz="2800" b="0" i="0" smtClean="0"/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28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=</m:t>
                      </m:r>
                    </m:oMath>
                  </a14:m>
                  <a:r>
                    <a:rPr lang="en-US" sz="28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solidFill>
                            <a:srgbClr val="C00000"/>
                          </a:solidFill>
                          <a:latin typeface="Times" pitchFamily="2" charset="0"/>
                        </a:rPr>
                        <m:t>large</m:t>
                      </m:r>
                    </m:oMath>
                  </a14:m>
                  <a:endParaRPr lang="en-US" sz="2800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ACC08D-C677-7471-124D-BD000FAC9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837" y="3324377"/>
                  <a:ext cx="6082099" cy="1018432"/>
                </a:xfrm>
                <a:prstGeom prst="rect">
                  <a:avLst/>
                </a:prstGeom>
                <a:blipFill>
                  <a:blip r:embed="rId7"/>
                  <a:stretch>
                    <a:fillRect l="-1887" r="-5346" b="-314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2" descr="English Wikipedia - Wikipedia">
              <a:extLst>
                <a:ext uri="{FF2B5EF4-FFF2-40B4-BE49-F238E27FC236}">
                  <a16:creationId xmlns:a16="http://schemas.microsoft.com/office/drawing/2014/main" id="{A8EC62E6-5AE9-2967-382A-C6BDDFD70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9" b="13219"/>
            <a:stretch/>
          </p:blipFill>
          <p:spPr bwMode="auto">
            <a:xfrm>
              <a:off x="8580116" y="3431764"/>
              <a:ext cx="1177538" cy="1072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54A8F-DEEA-8EEC-4FBF-7F0AF7806C75}"/>
              </a:ext>
            </a:extLst>
          </p:cNvPr>
          <p:cNvGrpSpPr/>
          <p:nvPr/>
        </p:nvGrpSpPr>
        <p:grpSpPr>
          <a:xfrm>
            <a:off x="6719147" y="5026350"/>
            <a:ext cx="3129062" cy="712849"/>
            <a:chOff x="6059206" y="3431764"/>
            <a:chExt cx="4733756" cy="1072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013BF-7863-97C0-2611-9FECA09F96BF}"/>
                    </a:ext>
                  </a:extLst>
                </p:cNvPr>
                <p:cNvSpPr txBox="1"/>
                <p:nvPr/>
              </p:nvSpPr>
              <p:spPr>
                <a:xfrm>
                  <a:off x="6059206" y="3553601"/>
                  <a:ext cx="4733756" cy="6480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→</m:t>
                      </m:r>
                      <m:r>
                        <m:rPr>
                          <m:nor/>
                        </m:rPr>
                        <a:rPr lang="en-US" sz="2800" b="0" i="0" smtClean="0"/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28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)</m:t>
                      </m:r>
                    </m:oMath>
                  </a14:m>
                  <a:r>
                    <a:rPr lang="en-US" sz="2800" dirty="0">
                      <a:latin typeface="Times" pitchFamily="2" charset="0"/>
                    </a:rPr>
                    <a:t> = </a:t>
                  </a:r>
                  <a:r>
                    <a:rPr lang="en-US" sz="1100" dirty="0">
                      <a:solidFill>
                        <a:srgbClr val="C00000"/>
                      </a:solidFill>
                      <a:latin typeface="Times" pitchFamily="2" charset="0"/>
                    </a:rPr>
                    <a:t>tiny</a:t>
                  </a:r>
                  <a:endParaRPr lang="en-US" sz="2800" dirty="0">
                    <a:solidFill>
                      <a:srgbClr val="C00000"/>
                    </a:solidFill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013BF-7863-97C0-2611-9FECA09F9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06" y="3553601"/>
                  <a:ext cx="4733756" cy="648093"/>
                </a:xfrm>
                <a:prstGeom prst="rect">
                  <a:avLst/>
                </a:prstGeom>
                <a:blipFill>
                  <a:blip r:embed="rId8"/>
                  <a:stretch>
                    <a:fillRect l="-2419" t="-22857" r="-1613" b="-4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" descr="English Wikipedia - Wikipedia">
              <a:extLst>
                <a:ext uri="{FF2B5EF4-FFF2-40B4-BE49-F238E27FC236}">
                  <a16:creationId xmlns:a16="http://schemas.microsoft.com/office/drawing/2014/main" id="{F397811F-45DE-3698-5DF2-AFD2D0B56E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9" b="13219"/>
            <a:stretch/>
          </p:blipFill>
          <p:spPr bwMode="auto">
            <a:xfrm>
              <a:off x="8580116" y="3431764"/>
              <a:ext cx="1177538" cy="1072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/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solidFill>
                <a:srgbClr val="EAEDFD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smtClean="0">
                        <a:solidFill>
                          <a:schemeClr val="tx1"/>
                        </a:solidFill>
                        <a:latin typeface="Times" pitchFamily="2" charset="0"/>
                      </a:rPr>
                      <m:t>Y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's membership </a:t>
                </a:r>
                <a:b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in corpus </a:t>
                </a:r>
              </a:p>
            </p:txBody>
          </p:sp>
        </mc:Choice>
        <mc:Fallback xmlns="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blipFill>
                <a:blip r:embed="rId9"/>
                <a:stretch>
                  <a:fillRect b="-779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D06268-6F49-ADAF-D1F3-FEFD91CABC25}"/>
              </a:ext>
            </a:extLst>
          </p:cNvPr>
          <p:cNvSpPr txBox="1"/>
          <p:nvPr/>
        </p:nvSpPr>
        <p:spPr>
          <a:xfrm>
            <a:off x="988671" y="6550223"/>
            <a:ext cx="102593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[“According to . . . ” Prompting Language Models Improves Quoting from Pre-Training Data, Weller and </a:t>
            </a:r>
            <a:r>
              <a:rPr lang="en-US" sz="14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Marone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,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B141537D-9947-F0EE-B846-095033DB6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6"/>
          <a:stretch/>
        </p:blipFill>
        <p:spPr bwMode="auto">
          <a:xfrm>
            <a:off x="7847454" y="2077402"/>
            <a:ext cx="3802362" cy="9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7C8E3A-DE7A-FFFC-6742-FB194838BC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4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48C1-9B6E-2125-4416-69D99FB6736E}"/>
              </a:ext>
            </a:extLst>
          </p:cNvPr>
          <p:cNvSpPr txBox="1">
            <a:spLocks/>
          </p:cNvSpPr>
          <p:nvPr/>
        </p:nvSpPr>
        <p:spPr bwMode="auto">
          <a:xfrm>
            <a:off x="990600" y="1666875"/>
            <a:ext cx="10515600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QUIP is based on “Data Portraits”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Marone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and Van Durme. 2023]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Fast membership query (whether a string belongs to your data)</a:t>
            </a:r>
          </a:p>
          <a:p>
            <a:pPr lvl="1"/>
            <a:r>
              <a:rPr lang="en-US" dirty="0"/>
              <a:t>Implemented via Bloom filter — </a:t>
            </a:r>
            <a:r>
              <a:rPr lang="en-US" dirty="0">
                <a:sym typeface="Wingdings" pitchFamily="2" charset="2"/>
              </a:rPr>
              <a:t>it is not a bit noisy, but scalable.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blipFill>
                <a:blip r:embed="rId3"/>
                <a:stretch>
                  <a:fillRect l="-4428" t="-7407" r="-479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nglish Wikipedia - Wikipedia">
            <a:extLst>
              <a:ext uri="{FF2B5EF4-FFF2-40B4-BE49-F238E27FC236}">
                <a16:creationId xmlns:a16="http://schemas.microsoft.com/office/drawing/2014/main" id="{AC3716E0-7F25-F8A0-1D23-7CF54E5DC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6475219" y="2020866"/>
            <a:ext cx="1177539" cy="10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C6F0202-3643-6A67-D4B3-E82508E6F7CF}"/>
              </a:ext>
            </a:extLst>
          </p:cNvPr>
          <p:cNvSpPr/>
          <p:nvPr/>
        </p:nvSpPr>
        <p:spPr>
          <a:xfrm>
            <a:off x="7297669" y="1319289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9104143-B187-6F35-DC3B-044C5C08E147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/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solidFill>
                <a:srgbClr val="EAEDFD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smtClean="0">
                        <a:solidFill>
                          <a:schemeClr val="tx1"/>
                        </a:solidFill>
                        <a:latin typeface="Times" pitchFamily="2" charset="0"/>
                      </a:rPr>
                      <m:t>Y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's membership </a:t>
                </a:r>
                <a:b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in corpus </a:t>
                </a:r>
              </a:p>
            </p:txBody>
          </p:sp>
        </mc:Choice>
        <mc:Fallback xmlns="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blipFill>
                <a:blip r:embed="rId5"/>
                <a:stretch>
                  <a:fillRect b="-779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0421FF9-828D-DBB8-6F55-37E7C68F914B}"/>
              </a:ext>
            </a:extLst>
          </p:cNvPr>
          <p:cNvSpPr txBox="1"/>
          <p:nvPr/>
        </p:nvSpPr>
        <p:spPr>
          <a:xfrm>
            <a:off x="1156170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[Data Portraits: Recording Foundation Model Training Data, Marone and Van Durme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30C76-AB3D-6ED3-4477-9ADF7590C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6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C3D03-639F-B964-754D-B28B4CE2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3A39A-92CC-67C3-BFB6-B892B8301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Approach: train LLMs to quote from their pre-training data!</a:t>
            </a:r>
          </a:p>
        </p:txBody>
      </p:sp>
      <p:pic>
        <p:nvPicPr>
          <p:cNvPr id="4" name="!!PostTrainedLM">
            <a:extLst>
              <a:ext uri="{FF2B5EF4-FFF2-40B4-BE49-F238E27FC236}">
                <a16:creationId xmlns:a16="http://schemas.microsoft.com/office/drawing/2014/main" id="{32AE83B8-9285-B060-B6EA-2667144F35DC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242086" y="2960829"/>
            <a:ext cx="1109209" cy="13197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;p13">
            <a:extLst>
              <a:ext uri="{FF2B5EF4-FFF2-40B4-BE49-F238E27FC236}">
                <a16:creationId xmlns:a16="http://schemas.microsoft.com/office/drawing/2014/main" id="{AFD1D99A-6DD6-6BF0-ED9F-1B4AEEBFDA54}"/>
              </a:ext>
            </a:extLst>
          </p:cNvPr>
          <p:cNvSpPr txBox="1"/>
          <p:nvPr/>
        </p:nvSpPr>
        <p:spPr>
          <a:xfrm>
            <a:off x="1692901" y="2520187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b="1"/>
              <a:t>LLM that can quote</a:t>
            </a:r>
            <a:endParaRPr sz="1600"/>
          </a:p>
        </p:txBody>
      </p:sp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918AD65A-E9AF-ACA2-C3B6-1EBB8909CC0F}"/>
              </a:ext>
            </a:extLst>
          </p:cNvPr>
          <p:cNvSpPr/>
          <p:nvPr/>
        </p:nvSpPr>
        <p:spPr>
          <a:xfrm>
            <a:off x="2317856" y="3186806"/>
            <a:ext cx="966120" cy="2699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3200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 sz="3200"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pic>
        <p:nvPicPr>
          <p:cNvPr id="7" name="Google Shape;81;p13">
            <a:extLst>
              <a:ext uri="{FF2B5EF4-FFF2-40B4-BE49-F238E27FC236}">
                <a16:creationId xmlns:a16="http://schemas.microsoft.com/office/drawing/2014/main" id="{04B77245-C04E-26EB-A4F3-8E7BCF45D4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745" y="4931804"/>
            <a:ext cx="823033" cy="82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!!Portrait">
            <a:extLst>
              <a:ext uri="{FF2B5EF4-FFF2-40B4-BE49-F238E27FC236}">
                <a16:creationId xmlns:a16="http://schemas.microsoft.com/office/drawing/2014/main" id="{0712D700-3A0A-7BCC-6D28-EE0CFDA5C7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887" y="4955520"/>
            <a:ext cx="775581" cy="7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18B7B-B838-3328-ACF0-401D24995D28}"/>
              </a:ext>
            </a:extLst>
          </p:cNvPr>
          <p:cNvSpPr txBox="1"/>
          <p:nvPr/>
        </p:nvSpPr>
        <p:spPr>
          <a:xfrm>
            <a:off x="4263866" y="4238803"/>
            <a:ext cx="2496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High-quality subset of pre-training corpus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id="{D60F752C-1D11-FB30-456C-DAD20397CD28}"/>
              </a:ext>
            </a:extLst>
          </p:cNvPr>
          <p:cNvSpPr/>
          <p:nvPr/>
        </p:nvSpPr>
        <p:spPr>
          <a:xfrm>
            <a:off x="7561113" y="2899029"/>
            <a:ext cx="3134144" cy="1449833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67" tIns="24367" rIns="24367" bIns="24367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333" b="1" i="1" dirty="0">
                <a:latin typeface="Times New Roman"/>
                <a:ea typeface="Times New Roman"/>
                <a:cs typeface="Times New Roman"/>
                <a:sym typeface="Times New Roman"/>
              </a:rPr>
              <a:t>Response with quotes:</a:t>
            </a:r>
            <a:r>
              <a:rPr lang="en" sz="1333" dirty="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333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333" dirty="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333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333" dirty="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333" dirty="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333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333" dirty="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333" dirty="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Google Shape;66;p13">
            <a:extLst>
              <a:ext uri="{FF2B5EF4-FFF2-40B4-BE49-F238E27FC236}">
                <a16:creationId xmlns:a16="http://schemas.microsoft.com/office/drawing/2014/main" id="{70E20B8F-008A-7CA1-75D0-EF85498EB43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351295" y="3620721"/>
            <a:ext cx="4209819" cy="3225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!!TrainingArrow">
            <a:extLst>
              <a:ext uri="{FF2B5EF4-FFF2-40B4-BE49-F238E27FC236}">
                <a16:creationId xmlns:a16="http://schemas.microsoft.com/office/drawing/2014/main" id="{BB252C23-4C13-B586-0FB7-5A51366C9DA3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746577" y="4348861"/>
            <a:ext cx="2381608" cy="882296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64;p13">
            <a:extLst>
              <a:ext uri="{FF2B5EF4-FFF2-40B4-BE49-F238E27FC236}">
                <a16:creationId xmlns:a16="http://schemas.microsoft.com/office/drawing/2014/main" id="{98164C4D-338D-5C13-80A2-337534289F4B}"/>
              </a:ext>
            </a:extLst>
          </p:cNvPr>
          <p:cNvSpPr txBox="1"/>
          <p:nvPr/>
        </p:nvSpPr>
        <p:spPr>
          <a:xfrm>
            <a:off x="4152085" y="3095351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600" i="1"/>
              <a:t>generate</a:t>
            </a:r>
            <a:endParaRPr sz="1600" i="1"/>
          </a:p>
        </p:txBody>
      </p:sp>
      <p:sp>
        <p:nvSpPr>
          <p:cNvPr id="22" name="Google Shape;64;p13">
            <a:extLst>
              <a:ext uri="{FF2B5EF4-FFF2-40B4-BE49-F238E27FC236}">
                <a16:creationId xmlns:a16="http://schemas.microsoft.com/office/drawing/2014/main" id="{757DC1BA-309B-DE42-FFBF-2A5704FE6BC7}"/>
              </a:ext>
            </a:extLst>
          </p:cNvPr>
          <p:cNvSpPr txBox="1"/>
          <p:nvPr/>
        </p:nvSpPr>
        <p:spPr>
          <a:xfrm>
            <a:off x="6833593" y="4714628"/>
            <a:ext cx="2207576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i="1"/>
              <a:t>v</a:t>
            </a:r>
            <a:r>
              <a:rPr lang="en" sz="1600" i="1" err="1"/>
              <a:t>erify</a:t>
            </a:r>
            <a:r>
              <a:rPr lang="en" sz="1600" i="1"/>
              <a:t> quotes</a:t>
            </a:r>
            <a:endParaRPr sz="1600" i="1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694AD1C-1FB8-B9B5-67D6-F17F20632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8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7A08-A81E-884C-B8F4-C9CFD579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training data for Quote-Tuning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D2C9-AC90-47FF-75AB-5115B884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BA50-DAAC-E222-B026-3118C423CB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1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The success we dreamed of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2" descr="Explainer: Bard vs ChatGPT: What do we know about Google's AI chatbot? |  Reuters">
            <a:extLst>
              <a:ext uri="{FF2B5EF4-FFF2-40B4-BE49-F238E27FC236}">
                <a16:creationId xmlns:a16="http://schemas.microsoft.com/office/drawing/2014/main" id="{4A12BF36-35AB-C2A8-F840-1013EE52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59" y="1767861"/>
            <a:ext cx="2066544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oogle Bard AI hands-on: A work in progress with plenty of caveats |  Engadget">
            <a:extLst>
              <a:ext uri="{FF2B5EF4-FFF2-40B4-BE49-F238E27FC236}">
                <a16:creationId xmlns:a16="http://schemas.microsoft.com/office/drawing/2014/main" id="{AC31DE26-93C4-A72F-E9A4-27151B1DA707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r="20772"/>
          <a:stretch/>
        </p:blipFill>
        <p:spPr bwMode="auto">
          <a:xfrm>
            <a:off x="3456361" y="1746521"/>
            <a:ext cx="2066544" cy="210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I chatbot Claude was introduced with claims of more accurate responses  than ChatGPT - PCJOW">
            <a:extLst>
              <a:ext uri="{FF2B5EF4-FFF2-40B4-BE49-F238E27FC236}">
                <a16:creationId xmlns:a16="http://schemas.microsoft.com/office/drawing/2014/main" id="{0F02FBD7-789C-7FEA-70BA-F47FFD8F4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1181859" y="4027648"/>
            <a:ext cx="2066544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DF854F-39EC-4043-D268-BE4990923380}"/>
              </a:ext>
            </a:extLst>
          </p:cNvPr>
          <p:cNvGrpSpPr/>
          <p:nvPr/>
        </p:nvGrpSpPr>
        <p:grpSpPr>
          <a:xfrm>
            <a:off x="3456361" y="4027648"/>
            <a:ext cx="2066544" cy="2045204"/>
            <a:chOff x="9589540" y="2574332"/>
            <a:chExt cx="2066544" cy="20452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5628DF-F6E0-4C2B-268E-618AD509397F}"/>
                </a:ext>
              </a:extLst>
            </p:cNvPr>
            <p:cNvSpPr/>
            <p:nvPr/>
          </p:nvSpPr>
          <p:spPr>
            <a:xfrm>
              <a:off x="9589540" y="2574332"/>
              <a:ext cx="2066544" cy="2045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49D1492F-1C26-215D-D631-2DC92820F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17" r="8711"/>
            <a:stretch/>
          </p:blipFill>
          <p:spPr>
            <a:xfrm>
              <a:off x="9601897" y="2761546"/>
              <a:ext cx="1984751" cy="827783"/>
            </a:xfrm>
            <a:prstGeom prst="rect">
              <a:avLst/>
            </a:prstGeom>
          </p:spPr>
        </p:pic>
        <p:pic>
          <p:nvPicPr>
            <p:cNvPr id="12" name="Picture 11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24F59697-A0BA-605E-036E-78300BB0C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23161" r="83393" b="29227"/>
            <a:stretch/>
          </p:blipFill>
          <p:spPr>
            <a:xfrm>
              <a:off x="10132118" y="3634304"/>
              <a:ext cx="919070" cy="75902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7B36D00-863A-A4B7-3312-A22436AA0B7E}"/>
              </a:ext>
            </a:extLst>
          </p:cNvPr>
          <p:cNvSpPr txBox="1"/>
          <p:nvPr/>
        </p:nvSpPr>
        <p:spPr>
          <a:xfrm>
            <a:off x="6096000" y="3191557"/>
            <a:ext cx="55600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Avenir Book" panose="02000503020000020003" pitchFamily="2" charset="0"/>
              </a:rPr>
              <a:t>Language models that are remarkably capable at solving many important NLP benchmarks.</a:t>
            </a:r>
          </a:p>
        </p:txBody>
      </p:sp>
    </p:spTree>
    <p:extLst>
      <p:ext uri="{BB962C8B-B14F-4D97-AF65-F5344CB8AC3E}">
        <p14:creationId xmlns:p14="http://schemas.microsoft.com/office/powerpoint/2010/main" val="68545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4102833" y="3630727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4179033" y="3706927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4375533" y="1685977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5901078" y="2832572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4255233" y="3783127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was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1964, while Wheel of Fortune was also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1975. Therefore,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3981333" y="2807177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4952883" y="1506427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4834383" y="3548252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508" y="2144852"/>
            <a:ext cx="617275" cy="61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6947433" y="3002802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!!SampleArrowNew">
            <a:extLst>
              <a:ext uri="{FF2B5EF4-FFF2-40B4-BE49-F238E27FC236}">
                <a16:creationId xmlns:a16="http://schemas.microsoft.com/office/drawing/2014/main" id="{9118F47B-49B5-E3E8-F86E-9AC8D2FBC657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5686383" y="2717077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211AA21-B13F-0068-CAA9-5099B7360C4C}"/>
              </a:ext>
            </a:extLst>
          </p:cNvPr>
          <p:cNvSpPr txBox="1"/>
          <p:nvPr/>
        </p:nvSpPr>
        <p:spPr>
          <a:xfrm>
            <a:off x="990600" y="5834743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1.</a:t>
            </a:r>
            <a:r>
              <a:rPr lang="en-US" dirty="0"/>
              <a:t> Generate completions from an LLM (e.g. using QA pairs or text completions)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68558-7718-C778-AE63-7EABFBFEAD06}"/>
              </a:ext>
            </a:extLst>
          </p:cNvPr>
          <p:cNvSpPr txBox="1"/>
          <p:nvPr/>
        </p:nvSpPr>
        <p:spPr>
          <a:xfrm>
            <a:off x="7099233" y="1671536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E46138-8717-B53A-8B07-5BC1A799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E9C90F6B-8155-B6E1-220C-2E3A6BE6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26" y="379413"/>
            <a:ext cx="12140434" cy="1006475"/>
          </a:xfrm>
        </p:spPr>
        <p:txBody>
          <a:bodyPr/>
          <a:lstStyle/>
          <a:p>
            <a:pPr algn="l"/>
            <a:r>
              <a:rPr lang="en-US" sz="4000" dirty="0"/>
              <a:t>Step1: Generate candidate answers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CB879-83F0-4846-BDEF-23E01E10AA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73175"/>
      </p:ext>
    </p:extLst>
  </p:cSld>
  <p:clrMapOvr>
    <a:masterClrMapping/>
  </p:clrMapOvr>
  <p:transition spd="slow"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3201600" y="3575184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3277800" y="3651384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3474300" y="1630434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4999845" y="2777029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3354000" y="3727584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3080100" y="2751634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4051650" y="1450884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3933150" y="3492709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275" y="2089309"/>
            <a:ext cx="617275" cy="61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6046200" y="2947259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!!PortraitText">
            <a:extLst>
              <a:ext uri="{FF2B5EF4-FFF2-40B4-BE49-F238E27FC236}">
                <a16:creationId xmlns:a16="http://schemas.microsoft.com/office/drawing/2014/main" id="{B8FAC84B-A5E0-E54A-5D36-5737ABF95CAB}"/>
              </a:ext>
            </a:extLst>
          </p:cNvPr>
          <p:cNvSpPr txBox="1"/>
          <p:nvPr/>
        </p:nvSpPr>
        <p:spPr>
          <a:xfrm>
            <a:off x="6856912" y="4195883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pic>
        <p:nvPicPr>
          <p:cNvPr id="3" name="!!Portrait">
            <a:extLst>
              <a:ext uri="{FF2B5EF4-FFF2-40B4-BE49-F238E27FC236}">
                <a16:creationId xmlns:a16="http://schemas.microsoft.com/office/drawing/2014/main" id="{C6268766-F440-9330-251F-78837E29AB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538" y="3583991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!!PortraitArrow">
            <a:extLst>
              <a:ext uri="{FF2B5EF4-FFF2-40B4-BE49-F238E27FC236}">
                <a16:creationId xmlns:a16="http://schemas.microsoft.com/office/drawing/2014/main" id="{73734E1F-44DA-CBCA-0ADF-E39304B2313D}"/>
              </a:ext>
            </a:extLst>
          </p:cNvPr>
          <p:cNvCxnSpPr>
            <a:cxnSpLocks/>
            <a:stCxn id="3" idx="1"/>
            <a:endCxn id="8" idx="3"/>
          </p:cNvCxnSpPr>
          <p:nvPr/>
        </p:nvCxnSpPr>
        <p:spPr>
          <a:xfrm rot="10800000" flipV="1">
            <a:off x="6402300" y="3874840"/>
            <a:ext cx="854238" cy="71809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!!SampleArrowNew">
            <a:extLst>
              <a:ext uri="{FF2B5EF4-FFF2-40B4-BE49-F238E27FC236}">
                <a16:creationId xmlns:a16="http://schemas.microsoft.com/office/drawing/2014/main" id="{9076B4A6-724A-3D0F-4F6E-FE78B6B6DE69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4785150" y="2661534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614489-2D14-5BD7-CB0F-BEC71503465E}"/>
              </a:ext>
            </a:extLst>
          </p:cNvPr>
          <p:cNvSpPr txBox="1"/>
          <p:nvPr/>
        </p:nvSpPr>
        <p:spPr>
          <a:xfrm>
            <a:off x="6096000" y="1583819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8A0831F-E884-DFE0-83A3-C608D4FD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4" y="379413"/>
            <a:ext cx="12140434" cy="1006475"/>
          </a:xfrm>
        </p:spPr>
        <p:txBody>
          <a:bodyPr/>
          <a:lstStyle/>
          <a:p>
            <a:r>
              <a:rPr lang="en-US" sz="4000" dirty="0"/>
              <a:t>Step1: Generate candidate answers and score them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11D53D-E254-6619-29BA-53914702CAD3}"/>
              </a:ext>
            </a:extLst>
          </p:cNvPr>
          <p:cNvSpPr txBox="1"/>
          <p:nvPr/>
        </p:nvSpPr>
        <p:spPr>
          <a:xfrm>
            <a:off x="2033131" y="5904235"/>
            <a:ext cx="7658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/>
              <a:t>Step 1.</a:t>
            </a:r>
            <a:r>
              <a:rPr lang="en-US" sz="1350"/>
              <a:t> Generate completions from an LLM (e.g. using QA pairs or text completions)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82BE3AE-C116-1AF9-EF1F-CFAA39FF1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773037" y="36221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849237" y="36983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1045737" y="1677350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571282" y="2823945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925437" y="37745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5990762" y="2823950"/>
            <a:ext cx="5549700" cy="29970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was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1964, while Wheel of Fortune was also created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1975. Therefore, Jeopardy! is older than Wheel of Fortune.</a:t>
            </a:r>
            <a:endParaRPr sz="140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was created in 1964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Fortune was created in 1975 by </a:t>
            </a:r>
            <a:r>
              <a:rPr lang="en" sz="1400" err="1"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5990762" y="3544375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5990762" y="4711650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4062525" y="2936575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651537" y="2798550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4098887" y="4711650"/>
            <a:ext cx="1766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2: Constructing preference data via rank-by-quoting</a:t>
            </a:r>
            <a:endParaRPr sz="12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4276191" y="4045400"/>
            <a:ext cx="13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🥇🥈🥉</a:t>
            </a:r>
            <a:endParaRPr sz="2400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623087" y="1497800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504587" y="3539625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7374662" y="2636200"/>
            <a:ext cx="27819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3984237" y="4640000"/>
            <a:ext cx="2012700" cy="15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12" y="21362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569" y="2154013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91487" y="3009200"/>
            <a:ext cx="770100" cy="428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3617637" y="2994175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!!SampleArrowNew">
            <a:extLst>
              <a:ext uri="{FF2B5EF4-FFF2-40B4-BE49-F238E27FC236}">
                <a16:creationId xmlns:a16="http://schemas.microsoft.com/office/drawing/2014/main" id="{2F40B48E-8301-74DC-32FE-30DB8D8FF964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2356587" y="2708450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71FB5-88C0-2FFA-804A-27F1F1B0F91F}"/>
              </a:ext>
            </a:extLst>
          </p:cNvPr>
          <p:cNvSpPr txBox="1"/>
          <p:nvPr/>
        </p:nvSpPr>
        <p:spPr>
          <a:xfrm>
            <a:off x="3891803" y="1616475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5B540-0B74-B712-A389-D6C77936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Construct preference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BA4FC-1C7F-6B1F-67E9-8756DAB06ADE}"/>
              </a:ext>
            </a:extLst>
          </p:cNvPr>
          <p:cNvSpPr txBox="1"/>
          <p:nvPr/>
        </p:nvSpPr>
        <p:spPr>
          <a:xfrm>
            <a:off x="1095841" y="6012534"/>
            <a:ext cx="963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2.</a:t>
            </a:r>
            <a:r>
              <a:rPr lang="en-US" dirty="0"/>
              <a:t> We can construct a </a:t>
            </a:r>
            <a:r>
              <a:rPr lang="en-US" i="1" dirty="0"/>
              <a:t>preference dataset </a:t>
            </a:r>
            <a:r>
              <a:rPr lang="en-US" dirty="0"/>
              <a:t>by ranking generations by the amount of quoting</a:t>
            </a:r>
          </a:p>
          <a:p>
            <a:pPr algn="ctr"/>
            <a:r>
              <a:rPr lang="en-US" dirty="0"/>
              <a:t>(</a:t>
            </a:r>
            <a:r>
              <a:rPr lang="en-US" b="1" dirty="0">
                <a:solidFill>
                  <a:srgbClr val="4285F4"/>
                </a:solidFill>
              </a:rPr>
              <a:t>QUIP-Score; Weller et al., EACL 2024</a:t>
            </a:r>
            <a:r>
              <a:rPr lang="en-US" dirty="0"/>
              <a:t>)</a:t>
            </a:r>
            <a:endParaRPr lang="en-US" i="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11662F8-1BC0-F22E-3CF8-EADEB7D48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9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773037" y="36221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849237" y="36983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1045737" y="1677350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571282" y="2823945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925437" y="37745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5990762" y="2823950"/>
            <a:ext cx="5549700" cy="29970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40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5990762" y="3544375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5990762" y="4711650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4062525" y="2936575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651537" y="2798550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4098887" y="4711650"/>
            <a:ext cx="1766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2: Constructing preference data via rank-by-quoting</a:t>
            </a:r>
            <a:endParaRPr sz="12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4276191" y="4045400"/>
            <a:ext cx="13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🥇🥈🥉</a:t>
            </a:r>
            <a:endParaRPr sz="2400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623087" y="1497800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504587" y="3539625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7374662" y="2636200"/>
            <a:ext cx="27819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3984237" y="4640000"/>
            <a:ext cx="2012700" cy="15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12" y="21362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569" y="2154013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91487" y="3009200"/>
            <a:ext cx="770100" cy="428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3617637" y="2994175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29D7FDFE-6AE8-B750-9EC6-4F3019E866D5}"/>
              </a:ext>
            </a:extLst>
          </p:cNvPr>
          <p:cNvSpPr txBox="1"/>
          <p:nvPr/>
        </p:nvSpPr>
        <p:spPr>
          <a:xfrm>
            <a:off x="9050912" y="441114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✅ QUIP: 31.4, length: 66</a:t>
            </a:r>
            <a:endParaRPr sz="1400" b="1"/>
          </a:p>
        </p:txBody>
      </p:sp>
      <p:sp>
        <p:nvSpPr>
          <p:cNvPr id="3" name="Google Shape;77;p13">
            <a:extLst>
              <a:ext uri="{FF2B5EF4-FFF2-40B4-BE49-F238E27FC236}">
                <a16:creationId xmlns:a16="http://schemas.microsoft.com/office/drawing/2014/main" id="{2DA099B2-2C7C-D8A5-D916-E1B74FF70BE5}"/>
              </a:ext>
            </a:extLst>
          </p:cNvPr>
          <p:cNvSpPr txBox="1"/>
          <p:nvPr/>
        </p:nvSpPr>
        <p:spPr>
          <a:xfrm>
            <a:off x="9086650" y="548230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❌ QUIP: 1.99, length: 60</a:t>
            </a:r>
            <a:endParaRPr sz="1400" b="1"/>
          </a:p>
        </p:txBody>
      </p: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11197162" y="4925400"/>
            <a:ext cx="3090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900"/>
              </a:spcAft>
              <a:buNone/>
            </a:pPr>
            <a:r>
              <a:rPr lang="en" sz="2400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11159512" y="4619200"/>
            <a:ext cx="91001" cy="886508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2356587" y="2708450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C96F04-5F7F-2A7C-2613-2323827FDC77}"/>
              </a:ext>
            </a:extLst>
          </p:cNvPr>
          <p:cNvSpPr txBox="1"/>
          <p:nvPr/>
        </p:nvSpPr>
        <p:spPr>
          <a:xfrm>
            <a:off x="990600" y="6035248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2.</a:t>
            </a:r>
            <a:r>
              <a:rPr lang="en-US" dirty="0"/>
              <a:t> We can construct a </a:t>
            </a:r>
            <a:r>
              <a:rPr lang="en-US" i="1" dirty="0"/>
              <a:t>preference dataset </a:t>
            </a:r>
            <a:r>
              <a:rPr lang="en-US" dirty="0"/>
              <a:t>by ranking generations by the amount of quoting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88B9D-439B-FA5A-54B9-3F7D0ECE4698}"/>
              </a:ext>
            </a:extLst>
          </p:cNvPr>
          <p:cNvSpPr txBox="1"/>
          <p:nvPr/>
        </p:nvSpPr>
        <p:spPr>
          <a:xfrm>
            <a:off x="3891803" y="1616475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780FCCE-187C-592C-BBB6-69293E4C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Construct preference data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CAFE6D7-E7E1-9E03-A36E-A88C9FE31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3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53C69FE5-4356-7681-1EBA-8117A95A918F}"/>
              </a:ext>
            </a:extLst>
          </p:cNvPr>
          <p:cNvSpPr/>
          <p:nvPr/>
        </p:nvSpPr>
        <p:spPr>
          <a:xfrm>
            <a:off x="773037" y="36221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FEFDDE79-99EB-E7E1-3DBE-2B33BB405FA5}"/>
              </a:ext>
            </a:extLst>
          </p:cNvPr>
          <p:cNvSpPr/>
          <p:nvPr/>
        </p:nvSpPr>
        <p:spPr>
          <a:xfrm>
            <a:off x="849237" y="36983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56;p13">
            <a:extLst>
              <a:ext uri="{FF2B5EF4-FFF2-40B4-BE49-F238E27FC236}">
                <a16:creationId xmlns:a16="http://schemas.microsoft.com/office/drawing/2014/main" id="{09B4FF75-DC48-D607-7CFF-8AAFFB97928C}"/>
              </a:ext>
            </a:extLst>
          </p:cNvPr>
          <p:cNvSpPr/>
          <p:nvPr/>
        </p:nvSpPr>
        <p:spPr>
          <a:xfrm>
            <a:off x="1045737" y="1677350"/>
            <a:ext cx="2621700" cy="10311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!!SampleLM">
            <a:extLst>
              <a:ext uri="{FF2B5EF4-FFF2-40B4-BE49-F238E27FC236}">
                <a16:creationId xmlns:a16="http://schemas.microsoft.com/office/drawing/2014/main" id="{65FE17C7-0232-F1D6-44EA-CB28A55D983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2571282" y="2823945"/>
            <a:ext cx="518808" cy="617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003DB59B-0076-2F34-0DCF-A08223903566}"/>
              </a:ext>
            </a:extLst>
          </p:cNvPr>
          <p:cNvSpPr/>
          <p:nvPr/>
        </p:nvSpPr>
        <p:spPr>
          <a:xfrm>
            <a:off x="925437" y="3774500"/>
            <a:ext cx="3048300" cy="17307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 dirty="0">
                <a:latin typeface="Times New Roman"/>
                <a:ea typeface="Times New Roman"/>
                <a:cs typeface="Times New Roman"/>
                <a:sym typeface="Times New Roman"/>
              </a:rPr>
              <a:t>Response:</a:t>
            </a:r>
            <a:r>
              <a:rPr lang="en" sz="1400" dirty="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" sz="1400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" sz="1400" dirty="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 dirty="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" sz="14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" sz="1400" dirty="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" sz="14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" sz="1400" dirty="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" sz="1400" dirty="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sz="1400" dirty="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74C68A77-1F9D-8A97-6EE1-AE0536B64A8D}"/>
              </a:ext>
            </a:extLst>
          </p:cNvPr>
          <p:cNvSpPr/>
          <p:nvPr/>
        </p:nvSpPr>
        <p:spPr>
          <a:xfrm>
            <a:off x="5990762" y="2823950"/>
            <a:ext cx="5549700" cy="2997000"/>
          </a:xfrm>
          <a:prstGeom prst="roundRect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Prompt: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Which is older jeopardy or wheel of fortune?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Chosen Response:</a:t>
            </a:r>
            <a:r>
              <a:rPr lang="en" sz="1400">
                <a:solidFill>
                  <a:srgbClr val="21252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by </a:t>
            </a:r>
            <a:r>
              <a:rPr lang="en-US" sz="1400" err="1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7F5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first aired in 19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64, while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Wheel of Fortune was also created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Merv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Griffin and </a:t>
            </a:r>
            <a:r>
              <a:rPr lang="en-US" sz="14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first aired in 1975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The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refore, Jeopardy! is older than Wheel of Fortune.</a:t>
            </a:r>
            <a:endParaRPr lang="en-US" sz="1400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212529"/>
              </a:solidFill>
              <a:highlight>
                <a:srgbClr val="D9D9D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>
                <a:latin typeface="Times New Roman"/>
                <a:ea typeface="Times New Roman"/>
                <a:cs typeface="Times New Roman"/>
                <a:sym typeface="Times New Roman"/>
              </a:rPr>
              <a:t>Rejected Response:</a:t>
            </a:r>
            <a:r>
              <a:rPr lang="en" sz="14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Jeopardy! 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was created in 1964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Griffin, while Wheel of Fortun</a:t>
            </a:r>
            <a:r>
              <a:rPr lang="en-US" sz="1400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 was created in 1975 by </a:t>
            </a:r>
            <a:r>
              <a:rPr lang="en-US" sz="1400" err="1">
                <a:highlight>
                  <a:srgbClr val="4285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1400" err="1">
                <a:latin typeface="Times New Roman"/>
                <a:ea typeface="Times New Roman"/>
                <a:cs typeface="Times New Roman"/>
                <a:sym typeface="Times New Roman"/>
              </a:rPr>
              <a:t>erv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 Griffin and Roy Leonard. Therefore, Jeopardy! is older than Wheel of Fortune.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1252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60;p13">
            <a:extLst>
              <a:ext uri="{FF2B5EF4-FFF2-40B4-BE49-F238E27FC236}">
                <a16:creationId xmlns:a16="http://schemas.microsoft.com/office/drawing/2014/main" id="{A605A0DE-B0FE-AA78-24F0-468EBD0F686C}"/>
              </a:ext>
            </a:extLst>
          </p:cNvPr>
          <p:cNvSpPr/>
          <p:nvPr/>
        </p:nvSpPr>
        <p:spPr>
          <a:xfrm>
            <a:off x="5990762" y="3544375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1;p13">
            <a:extLst>
              <a:ext uri="{FF2B5EF4-FFF2-40B4-BE49-F238E27FC236}">
                <a16:creationId xmlns:a16="http://schemas.microsoft.com/office/drawing/2014/main" id="{A80F9B85-C0C6-FDF8-EAF1-6158C9ABCF9F}"/>
              </a:ext>
            </a:extLst>
          </p:cNvPr>
          <p:cNvSpPr/>
          <p:nvPr/>
        </p:nvSpPr>
        <p:spPr>
          <a:xfrm>
            <a:off x="5990762" y="4711650"/>
            <a:ext cx="5549700" cy="112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!!PortraitText">
            <a:extLst>
              <a:ext uri="{FF2B5EF4-FFF2-40B4-BE49-F238E27FC236}">
                <a16:creationId xmlns:a16="http://schemas.microsoft.com/office/drawing/2014/main" id="{4EFE4C4D-F043-4895-0709-CB4BA053E2A1}"/>
              </a:ext>
            </a:extLst>
          </p:cNvPr>
          <p:cNvSpPr txBox="1"/>
          <p:nvPr/>
        </p:nvSpPr>
        <p:spPr>
          <a:xfrm>
            <a:off x="4062525" y="2936575"/>
            <a:ext cx="1530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 quoting via efficient membership testing</a:t>
            </a:r>
            <a:endParaRPr sz="1100"/>
          </a:p>
        </p:txBody>
      </p:sp>
      <p:sp>
        <p:nvSpPr>
          <p:cNvPr id="19" name="Google Shape;69;p13">
            <a:extLst>
              <a:ext uri="{FF2B5EF4-FFF2-40B4-BE49-F238E27FC236}">
                <a16:creationId xmlns:a16="http://schemas.microsoft.com/office/drawing/2014/main" id="{F84AE445-5417-8AA2-35AC-35D73C8B401B}"/>
              </a:ext>
            </a:extLst>
          </p:cNvPr>
          <p:cNvSpPr txBox="1"/>
          <p:nvPr/>
        </p:nvSpPr>
        <p:spPr>
          <a:xfrm>
            <a:off x="651537" y="2798550"/>
            <a:ext cx="1791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1: Sample </a:t>
            </a:r>
            <a:endParaRPr sz="1200"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multiple responses</a:t>
            </a:r>
            <a:endParaRPr sz="1200" b="1"/>
          </a:p>
        </p:txBody>
      </p:sp>
      <p:sp>
        <p:nvSpPr>
          <p:cNvPr id="20" name="Google Shape;70;p13">
            <a:extLst>
              <a:ext uri="{FF2B5EF4-FFF2-40B4-BE49-F238E27FC236}">
                <a16:creationId xmlns:a16="http://schemas.microsoft.com/office/drawing/2014/main" id="{3F43BF85-AEF8-EC21-D11C-6BAB5658CA9D}"/>
              </a:ext>
            </a:extLst>
          </p:cNvPr>
          <p:cNvSpPr txBox="1"/>
          <p:nvPr/>
        </p:nvSpPr>
        <p:spPr>
          <a:xfrm>
            <a:off x="4098887" y="4711650"/>
            <a:ext cx="1766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2: Constructing preference data via rank-by-quoting</a:t>
            </a:r>
            <a:endParaRPr sz="1200" b="1"/>
          </a:p>
        </p:txBody>
      </p:sp>
      <p:sp>
        <p:nvSpPr>
          <p:cNvPr id="21" name="!!Medals">
            <a:extLst>
              <a:ext uri="{FF2B5EF4-FFF2-40B4-BE49-F238E27FC236}">
                <a16:creationId xmlns:a16="http://schemas.microsoft.com/office/drawing/2014/main" id="{59283D75-7ABC-D441-F74B-BC5439E4809E}"/>
              </a:ext>
            </a:extLst>
          </p:cNvPr>
          <p:cNvSpPr txBox="1"/>
          <p:nvPr/>
        </p:nvSpPr>
        <p:spPr>
          <a:xfrm>
            <a:off x="4276191" y="4045400"/>
            <a:ext cx="1335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🥇🥈🥉</a:t>
            </a:r>
            <a:endParaRPr sz="2400"/>
          </a:p>
        </p:txBody>
      </p:sp>
      <p:sp>
        <p:nvSpPr>
          <p:cNvPr id="23" name="Google Shape;73;p13">
            <a:extLst>
              <a:ext uri="{FF2B5EF4-FFF2-40B4-BE49-F238E27FC236}">
                <a16:creationId xmlns:a16="http://schemas.microsoft.com/office/drawing/2014/main" id="{768DCDC4-0FC4-3E94-805E-199254AC5539}"/>
              </a:ext>
            </a:extLst>
          </p:cNvPr>
          <p:cNvSpPr/>
          <p:nvPr/>
        </p:nvSpPr>
        <p:spPr>
          <a:xfrm>
            <a:off x="1623087" y="1497800"/>
            <a:ext cx="1467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Prompt Dataset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74;p13">
            <a:extLst>
              <a:ext uri="{FF2B5EF4-FFF2-40B4-BE49-F238E27FC236}">
                <a16:creationId xmlns:a16="http://schemas.microsoft.com/office/drawing/2014/main" id="{726B491B-BA86-0735-D53E-1EA5E11B572B}"/>
              </a:ext>
            </a:extLst>
          </p:cNvPr>
          <p:cNvSpPr/>
          <p:nvPr/>
        </p:nvSpPr>
        <p:spPr>
          <a:xfrm>
            <a:off x="1504587" y="3539625"/>
            <a:ext cx="17040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Raw LLM Responses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" name="Google Shape;75;p13">
            <a:extLst>
              <a:ext uri="{FF2B5EF4-FFF2-40B4-BE49-F238E27FC236}">
                <a16:creationId xmlns:a16="http://schemas.microsoft.com/office/drawing/2014/main" id="{527651E8-D069-5258-C52C-677CA2B9D250}"/>
              </a:ext>
            </a:extLst>
          </p:cNvPr>
          <p:cNvSpPr/>
          <p:nvPr/>
        </p:nvSpPr>
        <p:spPr>
          <a:xfrm>
            <a:off x="7374662" y="2636200"/>
            <a:ext cx="2781900" cy="338100"/>
          </a:xfrm>
          <a:prstGeom prst="rect">
            <a:avLst/>
          </a:prstGeom>
          <a:solidFill>
            <a:srgbClr val="CFE2F3"/>
          </a:solidFill>
          <a:ln w="2857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ourier New"/>
                <a:ea typeface="Courier New"/>
                <a:cs typeface="Courier New"/>
                <a:sym typeface="Courier New"/>
              </a:rPr>
              <a:t>Preference Dataset for Quoting</a:t>
            </a:r>
            <a:endParaRPr sz="11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" name="!!DatasetArrow">
            <a:extLst>
              <a:ext uri="{FF2B5EF4-FFF2-40B4-BE49-F238E27FC236}">
                <a16:creationId xmlns:a16="http://schemas.microsoft.com/office/drawing/2014/main" id="{F4065B15-56D5-A351-8039-A05B7F6243E9}"/>
              </a:ext>
            </a:extLst>
          </p:cNvPr>
          <p:cNvCxnSpPr/>
          <p:nvPr/>
        </p:nvCxnSpPr>
        <p:spPr>
          <a:xfrm rot="10800000" flipH="1">
            <a:off x="3984237" y="4640000"/>
            <a:ext cx="2012700" cy="15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" name="Google Shape;81;p13">
            <a:extLst>
              <a:ext uri="{FF2B5EF4-FFF2-40B4-BE49-F238E27FC236}">
                <a16:creationId xmlns:a16="http://schemas.microsoft.com/office/drawing/2014/main" id="{F3FA21E4-0CED-D761-1FF6-CABE7ED9F1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12" y="21362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!!Portrait">
            <a:extLst>
              <a:ext uri="{FF2B5EF4-FFF2-40B4-BE49-F238E27FC236}">
                <a16:creationId xmlns:a16="http://schemas.microsoft.com/office/drawing/2014/main" id="{E5FC42B1-2235-3521-0E01-02F6C75968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569" y="2154013"/>
            <a:ext cx="581686" cy="58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!!PortraitArrow">
            <a:extLst>
              <a:ext uri="{FF2B5EF4-FFF2-40B4-BE49-F238E27FC236}">
                <a16:creationId xmlns:a16="http://schemas.microsoft.com/office/drawing/2014/main" id="{71DDD87F-FF2D-E373-8336-13DCAF9BEB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91487" y="3009200"/>
            <a:ext cx="770100" cy="428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!!DocArrow">
            <a:extLst>
              <a:ext uri="{FF2B5EF4-FFF2-40B4-BE49-F238E27FC236}">
                <a16:creationId xmlns:a16="http://schemas.microsoft.com/office/drawing/2014/main" id="{09AB71A2-B6F9-9FF1-950D-3BCCF6A2AB4C}"/>
              </a:ext>
            </a:extLst>
          </p:cNvPr>
          <p:cNvCxnSpPr/>
          <p:nvPr/>
        </p:nvCxnSpPr>
        <p:spPr>
          <a:xfrm rot="5400000">
            <a:off x="3617637" y="2994175"/>
            <a:ext cx="735900" cy="43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76;p13">
            <a:extLst>
              <a:ext uri="{FF2B5EF4-FFF2-40B4-BE49-F238E27FC236}">
                <a16:creationId xmlns:a16="http://schemas.microsoft.com/office/drawing/2014/main" id="{29D7FDFE-6AE8-B750-9EC6-4F3019E866D5}"/>
              </a:ext>
            </a:extLst>
          </p:cNvPr>
          <p:cNvSpPr txBox="1"/>
          <p:nvPr/>
        </p:nvSpPr>
        <p:spPr>
          <a:xfrm>
            <a:off x="9050912" y="441114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✅ QUIP: 31.4, length: 66</a:t>
            </a:r>
            <a:endParaRPr sz="1400" b="1"/>
          </a:p>
        </p:txBody>
      </p:sp>
      <p:sp>
        <p:nvSpPr>
          <p:cNvPr id="3" name="Google Shape;77;p13">
            <a:extLst>
              <a:ext uri="{FF2B5EF4-FFF2-40B4-BE49-F238E27FC236}">
                <a16:creationId xmlns:a16="http://schemas.microsoft.com/office/drawing/2014/main" id="{2DA099B2-2C7C-D8A5-D916-E1B74FF70BE5}"/>
              </a:ext>
            </a:extLst>
          </p:cNvPr>
          <p:cNvSpPr txBox="1"/>
          <p:nvPr/>
        </p:nvSpPr>
        <p:spPr>
          <a:xfrm>
            <a:off x="9086650" y="5482304"/>
            <a:ext cx="227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❌ QUIP: 1.99, length: 60</a:t>
            </a:r>
            <a:endParaRPr sz="1400" b="1"/>
          </a:p>
        </p:txBody>
      </p:sp>
      <p:sp>
        <p:nvSpPr>
          <p:cNvPr id="12" name="Google Shape;87;p13">
            <a:extLst>
              <a:ext uri="{FF2B5EF4-FFF2-40B4-BE49-F238E27FC236}">
                <a16:creationId xmlns:a16="http://schemas.microsoft.com/office/drawing/2014/main" id="{AD8924C3-03D1-951A-E4CC-C1CB313680DA}"/>
              </a:ext>
            </a:extLst>
          </p:cNvPr>
          <p:cNvSpPr txBox="1"/>
          <p:nvPr/>
        </p:nvSpPr>
        <p:spPr>
          <a:xfrm>
            <a:off x="11197162" y="4925400"/>
            <a:ext cx="3090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900"/>
              </a:spcAft>
              <a:buNone/>
            </a:pPr>
            <a:r>
              <a:rPr lang="en" sz="2400">
                <a:solidFill>
                  <a:srgbClr val="4285F4"/>
                </a:solidFill>
                <a:latin typeface="Roboto Serif"/>
                <a:ea typeface="Roboto Serif"/>
                <a:cs typeface="Roboto Serif"/>
                <a:sym typeface="Roboto Serif"/>
              </a:rPr>
              <a:t>≈</a:t>
            </a:r>
            <a:endParaRPr>
              <a:solidFill>
                <a:srgbClr val="4285F4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0C5BCBA6-B2FD-BB7A-FBB1-E826B3917BB9}"/>
              </a:ext>
            </a:extLst>
          </p:cNvPr>
          <p:cNvSpPr/>
          <p:nvPr/>
        </p:nvSpPr>
        <p:spPr>
          <a:xfrm>
            <a:off x="11159512" y="4619200"/>
            <a:ext cx="91001" cy="886508"/>
          </a:xfrm>
          <a:custGeom>
            <a:avLst/>
            <a:gdLst/>
            <a:ahLst/>
            <a:cxnLst/>
            <a:rect l="l" t="t" r="r" b="b"/>
            <a:pathLst>
              <a:path w="5765" h="42977" extrusionOk="0">
                <a:moveTo>
                  <a:pt x="609" y="0"/>
                </a:moveTo>
                <a:cubicBezTo>
                  <a:pt x="1016" y="1016"/>
                  <a:pt x="2235" y="3150"/>
                  <a:pt x="3048" y="6096"/>
                </a:cubicBezTo>
                <a:cubicBezTo>
                  <a:pt x="3861" y="9043"/>
                  <a:pt x="5080" y="13717"/>
                  <a:pt x="5486" y="17679"/>
                </a:cubicBezTo>
                <a:cubicBezTo>
                  <a:pt x="5892" y="21642"/>
                  <a:pt x="5791" y="26518"/>
                  <a:pt x="5486" y="29871"/>
                </a:cubicBezTo>
                <a:cubicBezTo>
                  <a:pt x="5181" y="33224"/>
                  <a:pt x="4571" y="35611"/>
                  <a:pt x="3657" y="37795"/>
                </a:cubicBezTo>
                <a:cubicBezTo>
                  <a:pt x="2743" y="39979"/>
                  <a:pt x="610" y="42113"/>
                  <a:pt x="0" y="42977"/>
                </a:cubicBezTo>
              </a:path>
            </a:pathLst>
          </a:custGeom>
          <a:noFill/>
          <a:ln w="9525" cap="flat" cmpd="sng">
            <a:solidFill>
              <a:srgbClr val="4285F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2" name="!!SampleArrowNew">
            <a:extLst>
              <a:ext uri="{FF2B5EF4-FFF2-40B4-BE49-F238E27FC236}">
                <a16:creationId xmlns:a16="http://schemas.microsoft.com/office/drawing/2014/main" id="{F12D07D7-5C02-E19F-06C4-DA998FB0CC90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2356587" y="2708450"/>
            <a:ext cx="0" cy="831175"/>
          </a:xfrm>
          <a:prstGeom prst="straightConnector1">
            <a:avLst/>
          </a:prstGeom>
          <a:ln w="28575">
            <a:solidFill>
              <a:srgbClr val="4285F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Google Shape;62;p13">
            <a:extLst>
              <a:ext uri="{FF2B5EF4-FFF2-40B4-BE49-F238E27FC236}">
                <a16:creationId xmlns:a16="http://schemas.microsoft.com/office/drawing/2014/main" id="{1C7FA343-407C-503B-90E9-367237386719}"/>
              </a:ext>
            </a:extLst>
          </p:cNvPr>
          <p:cNvSpPr txBox="1"/>
          <p:nvPr/>
        </p:nvSpPr>
        <p:spPr>
          <a:xfrm>
            <a:off x="6199637" y="1037050"/>
            <a:ext cx="1826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Pre-trained </a:t>
            </a:r>
            <a:br>
              <a:rPr lang="en" sz="1200" b="1"/>
            </a:br>
            <a:r>
              <a:rPr lang="en" sz="1200" b="1"/>
              <a:t>LLM</a:t>
            </a:r>
            <a:endParaRPr sz="1200"/>
          </a:p>
        </p:txBody>
      </p:sp>
      <p:pic>
        <p:nvPicPr>
          <p:cNvPr id="39" name="!!PostTrainedLM">
            <a:extLst>
              <a:ext uri="{FF2B5EF4-FFF2-40B4-BE49-F238E27FC236}">
                <a16:creationId xmlns:a16="http://schemas.microsoft.com/office/drawing/2014/main" id="{6691A3AF-089C-6657-D9E8-91757FECE06A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10117233" y="1571201"/>
            <a:ext cx="831907" cy="98983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64;p13">
            <a:extLst>
              <a:ext uri="{FF2B5EF4-FFF2-40B4-BE49-F238E27FC236}">
                <a16:creationId xmlns:a16="http://schemas.microsoft.com/office/drawing/2014/main" id="{8AA6189B-C03B-E16E-DA7A-84F2C439D140}"/>
              </a:ext>
            </a:extLst>
          </p:cNvPr>
          <p:cNvSpPr txBox="1"/>
          <p:nvPr/>
        </p:nvSpPr>
        <p:spPr>
          <a:xfrm>
            <a:off x="9977880" y="1037050"/>
            <a:ext cx="1110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Quote-tuned LLM</a:t>
            </a:r>
            <a:endParaRPr sz="1200"/>
          </a:p>
        </p:txBody>
      </p:sp>
      <p:pic>
        <p:nvPicPr>
          <p:cNvPr id="41" name="!!PTLMBeforeTuning">
            <a:extLst>
              <a:ext uri="{FF2B5EF4-FFF2-40B4-BE49-F238E27FC236}">
                <a16:creationId xmlns:a16="http://schemas.microsoft.com/office/drawing/2014/main" id="{D37EAD50-84D2-2F9A-487E-FEADB1DFF22E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127"/>
          <a:stretch/>
        </p:blipFill>
        <p:spPr>
          <a:xfrm>
            <a:off x="6696883" y="1571201"/>
            <a:ext cx="831907" cy="989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66;p13">
            <a:extLst>
              <a:ext uri="{FF2B5EF4-FFF2-40B4-BE49-F238E27FC236}">
                <a16:creationId xmlns:a16="http://schemas.microsoft.com/office/drawing/2014/main" id="{56DFC94C-160B-EA36-2053-D2A79F989D05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>
            <a:off x="7528791" y="2066119"/>
            <a:ext cx="25884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72;p13">
            <a:extLst>
              <a:ext uri="{FF2B5EF4-FFF2-40B4-BE49-F238E27FC236}">
                <a16:creationId xmlns:a16="http://schemas.microsoft.com/office/drawing/2014/main" id="{F2317D54-F1FB-326D-48ED-FFFA782B1738}"/>
              </a:ext>
            </a:extLst>
          </p:cNvPr>
          <p:cNvSpPr txBox="1"/>
          <p:nvPr/>
        </p:nvSpPr>
        <p:spPr>
          <a:xfrm>
            <a:off x="7801712" y="1375988"/>
            <a:ext cx="1927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Step 3: Preference Optimization</a:t>
            </a:r>
            <a:endParaRPr sz="1200" b="1"/>
          </a:p>
        </p:txBody>
      </p:sp>
      <p:sp>
        <p:nvSpPr>
          <p:cNvPr id="44" name="Google Shape;84;p13">
            <a:extLst>
              <a:ext uri="{FF2B5EF4-FFF2-40B4-BE49-F238E27FC236}">
                <a16:creationId xmlns:a16="http://schemas.microsoft.com/office/drawing/2014/main" id="{52265663-47FC-9857-8325-B5A7FF6BC4E9}"/>
              </a:ext>
            </a:extLst>
          </p:cNvPr>
          <p:cNvSpPr/>
          <p:nvPr/>
        </p:nvSpPr>
        <p:spPr>
          <a:xfrm>
            <a:off x="10170885" y="1677349"/>
            <a:ext cx="724590" cy="2024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“  </a:t>
            </a:r>
            <a:r>
              <a:rPr sz="2400" b="0" i="0">
                <a:ln>
                  <a:noFill/>
                </a:ln>
                <a:gradFill>
                  <a:gsLst>
                    <a:gs pos="0">
                      <a:srgbClr val="F48108"/>
                    </a:gs>
                    <a:gs pos="100000">
                      <a:srgbClr val="703D08"/>
                    </a:gs>
                  </a:gsLst>
                  <a:lin ang="5400012" scaled="0"/>
                </a:gradFill>
                <a:latin typeface="Roboto Serif"/>
              </a:rPr>
              <a:t>”</a:t>
            </a:r>
          </a:p>
        </p:txBody>
      </p:sp>
      <p:cxnSp>
        <p:nvCxnSpPr>
          <p:cNvPr id="45" name="!!TrainingArrow">
            <a:extLst>
              <a:ext uri="{FF2B5EF4-FFF2-40B4-BE49-F238E27FC236}">
                <a16:creationId xmlns:a16="http://schemas.microsoft.com/office/drawing/2014/main" id="{9D3C3257-E032-942E-EE75-5BB8D281589E}"/>
              </a:ext>
            </a:extLst>
          </p:cNvPr>
          <p:cNvCxnSpPr/>
          <p:nvPr/>
        </p:nvCxnSpPr>
        <p:spPr>
          <a:xfrm rot="16200000">
            <a:off x="9156362" y="1675450"/>
            <a:ext cx="570000" cy="1351500"/>
          </a:xfrm>
          <a:prstGeom prst="bentConnector2">
            <a:avLst/>
          </a:prstGeom>
          <a:noFill/>
          <a:ln w="28575" cap="flat" cmpd="sng">
            <a:solidFill>
              <a:srgbClr val="4285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57FF2E-3A83-2019-CF8A-EBB53F2125AA}"/>
              </a:ext>
            </a:extLst>
          </p:cNvPr>
          <p:cNvSpPr txBox="1"/>
          <p:nvPr/>
        </p:nvSpPr>
        <p:spPr>
          <a:xfrm>
            <a:off x="990600" y="5963697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3.</a:t>
            </a:r>
            <a:r>
              <a:rPr lang="en-US" dirty="0"/>
              <a:t> Tune a model to prefer more quotes with </a:t>
            </a:r>
            <a:r>
              <a:rPr lang="en-US" i="1" dirty="0"/>
              <a:t>direct preference optimization </a:t>
            </a:r>
            <a:r>
              <a:rPr lang="en-US" dirty="0"/>
              <a:t>(DPO) </a:t>
            </a:r>
            <a:endParaRPr lang="en-US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04AEF-E4CC-114E-D595-2136001FA4D9}"/>
              </a:ext>
            </a:extLst>
          </p:cNvPr>
          <p:cNvSpPr txBox="1"/>
          <p:nvPr/>
        </p:nvSpPr>
        <p:spPr>
          <a:xfrm>
            <a:off x="3891803" y="1616475"/>
            <a:ext cx="187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High-quality subset of pre-training corpus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4DBFDCB-84F2-507C-7D41-E0B3D5C3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85" y="379413"/>
            <a:ext cx="11830050" cy="1006475"/>
          </a:xfrm>
        </p:spPr>
        <p:txBody>
          <a:bodyPr/>
          <a:lstStyle/>
          <a:p>
            <a:r>
              <a:rPr lang="en-US" dirty="0"/>
              <a:t>Step 3: Train the Model on Preference Data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6FC0CBF-7461-D362-6EB2-95279F8EB0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3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95EE-DA00-471B-3B07-B5C41450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F1C5A-CFD7-1664-BB05-177E3C92C5C8}"/>
              </a:ext>
            </a:extLst>
          </p:cNvPr>
          <p:cNvSpPr txBox="1"/>
          <p:nvPr/>
        </p:nvSpPr>
        <p:spPr>
          <a:xfrm>
            <a:off x="990600" y="5787445"/>
            <a:ext cx="1021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You can obtain models that provide quoted responses, </a:t>
            </a:r>
          </a:p>
          <a:p>
            <a:pPr algn="ctr"/>
            <a:r>
              <a:rPr lang="en-US" sz="2800" i="1" dirty="0"/>
              <a:t>without losing much accuracy. </a:t>
            </a:r>
          </a:p>
        </p:txBody>
      </p:sp>
      <p:pic>
        <p:nvPicPr>
          <p:cNvPr id="11" name="Content Placeholder 10" descr="A blue square with a blue square&#10;&#10;Description automatically generated">
            <a:extLst>
              <a:ext uri="{FF2B5EF4-FFF2-40B4-BE49-F238E27FC236}">
                <a16:creationId xmlns:a16="http://schemas.microsoft.com/office/drawing/2014/main" id="{1C9D3536-0054-45C6-0815-4AE2F69ED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9419" y="5295953"/>
            <a:ext cx="2172063" cy="465442"/>
          </a:xfrm>
        </p:spPr>
      </p:pic>
      <p:pic>
        <p:nvPicPr>
          <p:cNvPr id="15" name="Picture 14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7CB180BF-E599-B1F4-C6DB-35CBF13CA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166" y="1411938"/>
            <a:ext cx="2547579" cy="3839566"/>
          </a:xfrm>
          <a:prstGeom prst="rect">
            <a:avLst/>
          </a:prstGeom>
        </p:spPr>
      </p:pic>
      <p:pic>
        <p:nvPicPr>
          <p:cNvPr id="17" name="Picture 16" descr="A graph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EB3A1507-E7FE-EAC1-5DB4-7E9A70598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207" y="1297402"/>
            <a:ext cx="5607275" cy="38527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0C358-48EC-C823-97F0-C24AF1368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023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4FDA-3190-5205-1D35-1BEFFF53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813"/>
            <a:ext cx="10515600" cy="1325563"/>
          </a:xfrm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r>
              <a:rPr lang="en-US" dirty="0"/>
              <a:t>Quote-Tuning improves truthfulness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C5EF23-BED6-77F4-5FAC-CD3F32AB9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50A53-6C2E-782F-4690-CD02B2E7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47" y="1611891"/>
            <a:ext cx="9806307" cy="4611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3AAFC5-1E97-F9D4-FE03-BA7B200EC704}"/>
              </a:ext>
            </a:extLst>
          </p:cNvPr>
          <p:cNvSpPr txBox="1"/>
          <p:nvPr/>
        </p:nvSpPr>
        <p:spPr>
          <a:xfrm>
            <a:off x="2411605" y="6304805"/>
            <a:ext cx="736879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Dataset: </a:t>
            </a:r>
            <a:r>
              <a:rPr lang="en-US" sz="1867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TruthfulQA</a:t>
            </a:r>
            <a:r>
              <a:rPr lang="en-US" sz="18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(Lin et al., 2021)</a:t>
            </a:r>
          </a:p>
        </p:txBody>
      </p:sp>
    </p:spTree>
    <p:extLst>
      <p:ext uri="{BB962C8B-B14F-4D97-AF65-F5344CB8AC3E}">
        <p14:creationId xmlns:p14="http://schemas.microsoft.com/office/powerpoint/2010/main" val="42458101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B1E1-B83B-2294-C713-28FC00C0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389"/>
            <a:ext cx="10515600" cy="1325563"/>
          </a:xfrm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r>
              <a:rPr lang="en-US" sz="3200" dirty="0">
                <a:ea typeface="Tahoma"/>
                <a:cs typeface="Tahoma"/>
              </a:rPr>
              <a:t>Quote-Tuning significantly increases amount of quoting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9F884F-F594-5911-1DB4-67E0DE97C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94"/>
          <a:stretch/>
        </p:blipFill>
        <p:spPr bwMode="auto">
          <a:xfrm>
            <a:off x="-140646" y="1857637"/>
            <a:ext cx="12473292" cy="198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D4D9409-00BD-A4C9-CFDB-853BD720C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2" b="33448"/>
          <a:stretch/>
        </p:blipFill>
        <p:spPr bwMode="auto">
          <a:xfrm>
            <a:off x="-140649" y="3947738"/>
            <a:ext cx="12473295" cy="189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68CE8-C364-2D0D-7B79-1C4891789362}"/>
              </a:ext>
            </a:extLst>
          </p:cNvPr>
          <p:cNvSpPr txBox="1"/>
          <p:nvPr/>
        </p:nvSpPr>
        <p:spPr>
          <a:xfrm>
            <a:off x="8092271" y="1286215"/>
            <a:ext cx="22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sparse quotes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7827B4-E953-06AB-F2ED-0DDC90842B6D}"/>
              </a:ext>
            </a:extLst>
          </p:cNvPr>
          <p:cNvSpPr txBox="1"/>
          <p:nvPr/>
        </p:nvSpPr>
        <p:spPr>
          <a:xfrm>
            <a:off x="6618515" y="5942705"/>
            <a:ext cx="537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generation is densely quoted!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3D740E-7E4B-5BD5-08D2-66999CD9D0A8}"/>
              </a:ext>
            </a:extLst>
          </p:cNvPr>
          <p:cNvCxnSpPr/>
          <p:nvPr/>
        </p:nvCxnSpPr>
        <p:spPr>
          <a:xfrm flipH="1">
            <a:off x="7087438" y="1778658"/>
            <a:ext cx="1647929" cy="6597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E00F0-A30D-9A77-B880-454395DCD8EB}"/>
              </a:ext>
            </a:extLst>
          </p:cNvPr>
          <p:cNvCxnSpPr>
            <a:cxnSpLocks/>
          </p:cNvCxnSpPr>
          <p:nvPr/>
        </p:nvCxnSpPr>
        <p:spPr>
          <a:xfrm flipH="1">
            <a:off x="6444343" y="1778657"/>
            <a:ext cx="2291024" cy="1517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9CB9C9-7A92-4F5E-D5FF-58F0C89A0CFE}"/>
              </a:ext>
            </a:extLst>
          </p:cNvPr>
          <p:cNvCxnSpPr>
            <a:cxnSpLocks/>
          </p:cNvCxnSpPr>
          <p:nvPr/>
        </p:nvCxnSpPr>
        <p:spPr>
          <a:xfrm flipV="1">
            <a:off x="8735367" y="5372519"/>
            <a:ext cx="415332" cy="5701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12E410-362D-0D50-E66B-2B89E2E704D5}"/>
              </a:ext>
            </a:extLst>
          </p:cNvPr>
          <p:cNvCxnSpPr>
            <a:cxnSpLocks/>
          </p:cNvCxnSpPr>
          <p:nvPr/>
        </p:nvCxnSpPr>
        <p:spPr>
          <a:xfrm>
            <a:off x="7911402" y="5372519"/>
            <a:ext cx="823965" cy="5701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369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B1E1-B83B-2294-C713-28FC00C0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31" y="-160967"/>
            <a:ext cx="11279717" cy="1325563"/>
          </a:xfrm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ea typeface="Tahoma"/>
                <a:cs typeface="Tahoma"/>
              </a:rPr>
              <a:t>Failure mode: missing quotes + unnecessary quotes! </a:t>
            </a:r>
          </a:p>
        </p:txBody>
      </p:sp>
      <p:pic>
        <p:nvPicPr>
          <p:cNvPr id="7" name="Picture 6" descr="A text on a paper&#10;&#10;Description automatically generated with medium confidence">
            <a:extLst>
              <a:ext uri="{FF2B5EF4-FFF2-40B4-BE49-F238E27FC236}">
                <a16:creationId xmlns:a16="http://schemas.microsoft.com/office/drawing/2014/main" id="{F0EA7ED7-B4CB-EF4C-D9AF-911158F7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94" y="1590482"/>
            <a:ext cx="11592281" cy="4384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BE659C-B8A4-5375-07F5-9B26B7AE2F27}"/>
              </a:ext>
            </a:extLst>
          </p:cNvPr>
          <p:cNvSpPr txBox="1"/>
          <p:nvPr/>
        </p:nvSpPr>
        <p:spPr>
          <a:xfrm>
            <a:off x="931699" y="6291292"/>
            <a:ext cx="537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Fails to quote a critical portion of the question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BB1379-9578-8AD7-E9E0-3A17A8FD6345}"/>
              </a:ext>
            </a:extLst>
          </p:cNvPr>
          <p:cNvCxnSpPr>
            <a:cxnSpLocks/>
          </p:cNvCxnSpPr>
          <p:nvPr/>
        </p:nvCxnSpPr>
        <p:spPr>
          <a:xfrm flipV="1">
            <a:off x="3048551" y="5035463"/>
            <a:ext cx="583997" cy="12558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B62EDF-5206-97A3-9815-F44DA6697E59}"/>
              </a:ext>
            </a:extLst>
          </p:cNvPr>
          <p:cNvSpPr txBox="1"/>
          <p:nvPr/>
        </p:nvSpPr>
        <p:spPr>
          <a:xfrm>
            <a:off x="6278732" y="6291292"/>
            <a:ext cx="537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Unnecessary quotes?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32D891-925E-849B-1937-6123FDEFE985}"/>
              </a:ext>
            </a:extLst>
          </p:cNvPr>
          <p:cNvCxnSpPr>
            <a:cxnSpLocks/>
          </p:cNvCxnSpPr>
          <p:nvPr/>
        </p:nvCxnSpPr>
        <p:spPr>
          <a:xfrm flipV="1">
            <a:off x="7716033" y="5799551"/>
            <a:ext cx="1991638" cy="588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A873CF-36C6-AEFC-E20B-7E1248CF2014}"/>
              </a:ext>
            </a:extLst>
          </p:cNvPr>
          <p:cNvCxnSpPr>
            <a:cxnSpLocks/>
          </p:cNvCxnSpPr>
          <p:nvPr/>
        </p:nvCxnSpPr>
        <p:spPr>
          <a:xfrm flipH="1" flipV="1">
            <a:off x="5334782" y="5799551"/>
            <a:ext cx="2408970" cy="588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838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C168-00F9-A690-5AF8-602167644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E959196-FB67-37DE-D1F7-108DD142541A}"/>
              </a:ext>
            </a:extLst>
          </p:cNvPr>
          <p:cNvGraphicFramePr>
            <a:graphicFrameLocks/>
          </p:cNvGraphicFramePr>
          <p:nvPr/>
        </p:nvGraphicFramePr>
        <p:xfrm>
          <a:off x="2135810" y="1588520"/>
          <a:ext cx="7920379" cy="4246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52430CA-26B0-A9DB-99CF-C58555E9295A}"/>
              </a:ext>
            </a:extLst>
          </p:cNvPr>
          <p:cNvSpPr txBox="1"/>
          <p:nvPr/>
        </p:nvSpPr>
        <p:spPr>
          <a:xfrm>
            <a:off x="990600" y="5834743"/>
            <a:ext cx="1021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Quote Tuning increases </a:t>
            </a:r>
            <a:r>
              <a:rPr lang="en-US" i="1"/>
              <a:t>Truthfulness</a:t>
            </a:r>
            <a:r>
              <a:rPr lang="en-US" b="1" i="1"/>
              <a:t> </a:t>
            </a:r>
            <a:r>
              <a:rPr lang="en-US"/>
              <a:t>measured with </a:t>
            </a:r>
            <a:r>
              <a:rPr lang="en-US" err="1"/>
              <a:t>TruthfulQA</a:t>
            </a:r>
            <a:r>
              <a:rPr lang="en-US"/>
              <a:t> even though our objective</a:t>
            </a:r>
          </a:p>
          <a:p>
            <a:pPr algn="ctr"/>
            <a:r>
              <a:rPr lang="en-US"/>
              <a:t> </a:t>
            </a:r>
            <a:r>
              <a:rPr lang="en-US" b="1"/>
              <a:t>does not explicitly target truthfulness – just quoting!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09D13C-5356-7A13-000D-0350C00F4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04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0AE5-8436-A010-72AD-78BE7C71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Where, I think, we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FC1B2-4DCA-9657-347B-F5BD32974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817884" cy="4662488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✓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Fluent generation (for rich-resource languages)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✓ </a:t>
            </a:r>
            <a:r>
              <a:rPr lang="en-US" dirty="0"/>
              <a:t>Instruction following (for common “instructions”)</a:t>
            </a:r>
          </a:p>
          <a:p>
            <a:r>
              <a:rPr lang="en-US" b="1" dirty="0">
                <a:solidFill>
                  <a:srgbClr val="00B050"/>
                </a:solidFill>
              </a:rPr>
              <a:t>✓ </a:t>
            </a:r>
            <a:r>
              <a:rPr lang="en-US" dirty="0"/>
              <a:t>Several rounds of conversation </a:t>
            </a:r>
          </a:p>
          <a:p>
            <a:r>
              <a:rPr lang="en-US" dirty="0">
                <a:solidFill>
                  <a:srgbClr val="C00000"/>
                </a:solidFill>
              </a:rPr>
              <a:t>✘</a:t>
            </a:r>
            <a:r>
              <a:rPr lang="en-US" dirty="0"/>
              <a:t> Guarantees on (successful or failed) behavior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Guarantees on model’s ability to sustain over time 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Adapting to your audience (reading the room)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Elastic, episodic memory </a:t>
            </a:r>
          </a:p>
          <a:p>
            <a:r>
              <a:rPr lang="en-US" dirty="0"/>
              <a:t>…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Making models </a:t>
            </a:r>
            <a:r>
              <a:rPr lang="en-US" dirty="0">
                <a:solidFill>
                  <a:srgbClr val="C00000"/>
                </a:solidFill>
              </a:rPr>
              <a:t>helpful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ABA72-7C3A-2F81-6BB4-342134398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98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98B2-E622-A1D7-B6DB-1B62EC7E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1F42-E5E9-0D1A-45DE-05E6BBB87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Optimizing for quotes that </a:t>
            </a:r>
            <a:r>
              <a:rPr lang="en-US" dirty="0">
                <a:solidFill>
                  <a:srgbClr val="C00000"/>
                </a:solidFill>
              </a:rPr>
              <a:t>actually matter</a:t>
            </a:r>
            <a:r>
              <a:rPr lang="en-US" dirty="0"/>
              <a:t>—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Incentivize</a:t>
            </a:r>
            <a:r>
              <a:rPr lang="en-US" dirty="0"/>
              <a:t> LLM to generate quotes that </a:t>
            </a:r>
            <a:r>
              <a:rPr lang="en-US" dirty="0">
                <a:solidFill>
                  <a:srgbClr val="C00000"/>
                </a:solidFill>
              </a:rPr>
              <a:t>users will find useful</a:t>
            </a:r>
            <a:endParaRPr lang="en-US" dirty="0"/>
          </a:p>
          <a:p>
            <a:pPr lvl="1"/>
            <a:r>
              <a:rPr lang="en-US" dirty="0"/>
              <a:t>There are portions of responses that don’t need to be quoted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Abstaining</a:t>
            </a:r>
            <a:r>
              <a:rPr lang="en-US" dirty="0"/>
              <a:t> from quoting when they’re </a:t>
            </a:r>
            <a:r>
              <a:rPr lang="en-US" dirty="0">
                <a:solidFill>
                  <a:srgbClr val="C00000"/>
                </a:solidFill>
              </a:rPr>
              <a:t>not relevant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(or, maybe just put humans in training loop?) 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Complementarity to </a:t>
            </a:r>
            <a:r>
              <a:rPr lang="en-US" dirty="0">
                <a:solidFill>
                  <a:srgbClr val="C00000"/>
                </a:solidFill>
              </a:rPr>
              <a:t>retrieval</a:t>
            </a:r>
            <a:r>
              <a:rPr lang="en-US" dirty="0"/>
              <a:t>—how should we combine the idea here with IR systems? 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Human utility </a:t>
            </a:r>
            <a:r>
              <a:rPr lang="en-US" dirty="0"/>
              <a:t>of quoted responses—do they really lead to better verifiability?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42A8E-9679-6E8F-5623-25AC1199C7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88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C167-B3EA-8550-4A27-BDD70697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C671D-0678-5503-969F-36218FD8E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Making verifiability </a:t>
            </a:r>
            <a:r>
              <a:rPr lang="en-US" dirty="0">
                <a:solidFill>
                  <a:srgbClr val="00B050"/>
                </a:solidFill>
              </a:rPr>
              <a:t>trivial</a:t>
            </a:r>
            <a:r>
              <a:rPr lang="en-US" dirty="0"/>
              <a:t> by getting LMs to quote! 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One can train LLMs to </a:t>
            </a:r>
            <a:r>
              <a:rPr lang="en-US" sz="2800" dirty="0">
                <a:solidFill>
                  <a:srgbClr val="C00000"/>
                </a:solidFill>
              </a:rPr>
              <a:t>quote</a:t>
            </a:r>
            <a:r>
              <a:rPr lang="en-US" sz="2800" dirty="0">
                <a:solidFill>
                  <a:schemeClr val="tx1"/>
                </a:solidFill>
              </a:rPr>
              <a:t> from known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sources observed in their pre-training. </a:t>
            </a:r>
          </a:p>
          <a:p>
            <a:endParaRPr lang="en-US" dirty="0"/>
          </a:p>
          <a:p>
            <a:r>
              <a:rPr lang="en-US" dirty="0"/>
              <a:t>Open problems remain. 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36D0E-C8FD-4BFA-2B7A-92252F0885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37B22-F7B1-B721-BF26-E7CEB4B30751}"/>
              </a:ext>
            </a:extLst>
          </p:cNvPr>
          <p:cNvSpPr txBox="1"/>
          <p:nvPr/>
        </p:nvSpPr>
        <p:spPr>
          <a:xfrm>
            <a:off x="1093108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Verifiable by Design: Aligning Language Models to Quote from Pre-Training Data, 2024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6" name="Google Shape;67;p13">
            <a:extLst>
              <a:ext uri="{FF2B5EF4-FFF2-40B4-BE49-F238E27FC236}">
                <a16:creationId xmlns:a16="http://schemas.microsoft.com/office/drawing/2014/main" id="{D2BB7514-1E77-9581-ABF8-8D28F5B598FD}"/>
              </a:ext>
            </a:extLst>
          </p:cNvPr>
          <p:cNvSpPr txBox="1"/>
          <p:nvPr/>
        </p:nvSpPr>
        <p:spPr>
          <a:xfrm>
            <a:off x="6927210" y="3219468"/>
            <a:ext cx="3840902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High-quality subset of </a:t>
            </a:r>
            <a:br>
              <a:rPr lang="en" dirty="0"/>
            </a:br>
            <a:r>
              <a:rPr lang="en" dirty="0"/>
              <a:t>pre-training corpus</a:t>
            </a:r>
            <a:endParaRPr dirty="0"/>
          </a:p>
        </p:txBody>
      </p:sp>
      <p:pic>
        <p:nvPicPr>
          <p:cNvPr id="7" name="Google Shape;81;p13">
            <a:extLst>
              <a:ext uri="{FF2B5EF4-FFF2-40B4-BE49-F238E27FC236}">
                <a16:creationId xmlns:a16="http://schemas.microsoft.com/office/drawing/2014/main" id="{1E487710-21B2-D160-3305-94981DC1A7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098" y="4009125"/>
            <a:ext cx="617275" cy="6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2;p13">
            <a:extLst>
              <a:ext uri="{FF2B5EF4-FFF2-40B4-BE49-F238E27FC236}">
                <a16:creationId xmlns:a16="http://schemas.microsoft.com/office/drawing/2014/main" id="{29930A4A-5DE0-B208-51C6-BA2604A370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0955" y="4026913"/>
            <a:ext cx="581686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6B0433-8093-1BD8-ACC7-5A14CA0C08BF}"/>
              </a:ext>
            </a:extLst>
          </p:cNvPr>
          <p:cNvSpPr/>
          <p:nvPr/>
        </p:nvSpPr>
        <p:spPr>
          <a:xfrm>
            <a:off x="6081713" y="4823645"/>
            <a:ext cx="5948362" cy="1545270"/>
          </a:xfrm>
          <a:prstGeom prst="roundRect">
            <a:avLst>
              <a:gd name="adj" fmla="val 126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Water is an unusual substance in many ways, and one of its peculiarities is that it has its lowest </a:t>
            </a: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density at 4 °C</a:t>
            </a:r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. </a:t>
            </a:r>
            <a:r>
              <a:rPr lang="en-US" dirty="0">
                <a:solidFill>
                  <a:schemeClr val="tx1"/>
                </a:solidFill>
                <a:highlight>
                  <a:srgbClr val="DFFFCD"/>
                </a:highlight>
                <a:latin typeface="Avenir Book" panose="02000503020000020003" pitchFamily="2" charset="0"/>
              </a:rPr>
              <a:t>As water cools from room temperature, it becomes denser and denser until it reaches 4 °C. After that, as it continues to cool, it becomes less dense again.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70E3A3-382B-84D0-C2FD-CB2F17632708}"/>
              </a:ext>
            </a:extLst>
          </p:cNvPr>
          <p:cNvCxnSpPr>
            <a:cxnSpLocks/>
          </p:cNvCxnSpPr>
          <p:nvPr/>
        </p:nvCxnSpPr>
        <p:spPr>
          <a:xfrm>
            <a:off x="5484075" y="5567013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4D2A7CD-5595-1D3B-369B-51BD0A523E9C}"/>
              </a:ext>
            </a:extLst>
          </p:cNvPr>
          <p:cNvSpPr/>
          <p:nvPr/>
        </p:nvSpPr>
        <p:spPr>
          <a:xfrm>
            <a:off x="3623442" y="4952235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A4B59-941D-3331-16CE-DF693D9E4FA3}"/>
              </a:ext>
            </a:extLst>
          </p:cNvPr>
          <p:cNvSpPr txBox="1"/>
          <p:nvPr/>
        </p:nvSpPr>
        <p:spPr>
          <a:xfrm>
            <a:off x="3493985" y="5100346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99A3F0B-E3FB-23CE-1C8A-82C74037C763}"/>
              </a:ext>
            </a:extLst>
          </p:cNvPr>
          <p:cNvSpPr/>
          <p:nvPr/>
        </p:nvSpPr>
        <p:spPr>
          <a:xfrm>
            <a:off x="9652000" y="4288206"/>
            <a:ext cx="745067" cy="944193"/>
          </a:xfrm>
          <a:custGeom>
            <a:avLst/>
            <a:gdLst>
              <a:gd name="connsiteX0" fmla="*/ 0 w 745067"/>
              <a:gd name="connsiteY0" fmla="*/ 12860 h 901860"/>
              <a:gd name="connsiteX1" fmla="*/ 550333 w 745067"/>
              <a:gd name="connsiteY1" fmla="*/ 122926 h 901860"/>
              <a:gd name="connsiteX2" fmla="*/ 745067 w 745067"/>
              <a:gd name="connsiteY2" fmla="*/ 901860 h 90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901860">
                <a:moveTo>
                  <a:pt x="0" y="12860"/>
                </a:moveTo>
                <a:cubicBezTo>
                  <a:pt x="213077" y="-6191"/>
                  <a:pt x="426155" y="-25241"/>
                  <a:pt x="550333" y="122926"/>
                </a:cubicBezTo>
                <a:cubicBezTo>
                  <a:pt x="674511" y="271093"/>
                  <a:pt x="709789" y="586476"/>
                  <a:pt x="745067" y="901860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ash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1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838200" y="2192448"/>
            <a:ext cx="4793342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Verifiability of LLM responses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342742" y="2125933"/>
            <a:ext cx="4630057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LLMs improving own generations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613C8-6702-6DBF-9ED0-4075582C3340}"/>
              </a:ext>
            </a:extLst>
          </p:cNvPr>
          <p:cNvSpPr/>
          <p:nvPr/>
        </p:nvSpPr>
        <p:spPr>
          <a:xfrm>
            <a:off x="6240335" y="1842634"/>
            <a:ext cx="4834869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56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838200" y="2192448"/>
            <a:ext cx="4793342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Verifiability of LLM responses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342742" y="2125933"/>
            <a:ext cx="4630057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LLMs improving own generations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613C8-6702-6DBF-9ED0-4075582C3340}"/>
              </a:ext>
            </a:extLst>
          </p:cNvPr>
          <p:cNvSpPr/>
          <p:nvPr/>
        </p:nvSpPr>
        <p:spPr>
          <a:xfrm>
            <a:off x="796673" y="1855633"/>
            <a:ext cx="5052586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5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81B0-CE49-7B25-9DB5-D9E7A73C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86309" cy="1006475"/>
          </a:xfrm>
        </p:spPr>
        <p:txBody>
          <a:bodyPr/>
          <a:lstStyle/>
          <a:p>
            <a:r>
              <a:rPr lang="en-US" dirty="0"/>
              <a:t>Addressing LLM brittleness with self Feedback?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B5B20-63F9-D0DC-4D40-1BE5E404E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LLMs can improve themselves?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9D482-E3E7-E82F-2C19-B86A32CCCC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A close-up of a website&#10;&#10;Description automatically generated">
            <a:extLst>
              <a:ext uri="{FF2B5EF4-FFF2-40B4-BE49-F238E27FC236}">
                <a16:creationId xmlns:a16="http://schemas.microsoft.com/office/drawing/2014/main" id="{1B00D5A8-713C-415E-A6FF-F465090C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7" t="23248" r="12938"/>
          <a:stretch/>
        </p:blipFill>
        <p:spPr>
          <a:xfrm>
            <a:off x="895831" y="2159000"/>
            <a:ext cx="5788684" cy="1675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07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78832-8DBF-6414-20FA-F373CAC5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Eutopia/dystopia where LLMs self-improve.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337A-D831-F254-FCD3-B63CA5FB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LLMs can improve themselves?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9532F-1EE0-E56F-77D8-B8E1EF5F8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8" name="Picture 4" descr="AI Singularity realistically by 2029: year-by-year milestones | by Paul  Pallaghy, PhD | Medium">
            <a:extLst>
              <a:ext uri="{FF2B5EF4-FFF2-40B4-BE49-F238E27FC236}">
                <a16:creationId xmlns:a16="http://schemas.microsoft.com/office/drawing/2014/main" id="{001E5F17-A336-0CA5-1D3D-DD241310B2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r="10525"/>
          <a:stretch/>
        </p:blipFill>
        <p:spPr bwMode="auto">
          <a:xfrm>
            <a:off x="1562100" y="4203139"/>
            <a:ext cx="4635500" cy="225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B6C445-67A3-872A-FED2-CC62BFC4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61" y="2082800"/>
            <a:ext cx="4308921" cy="4414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close-up of a website&#10;&#10;Description automatically generated">
            <a:extLst>
              <a:ext uri="{FF2B5EF4-FFF2-40B4-BE49-F238E27FC236}">
                <a16:creationId xmlns:a16="http://schemas.microsoft.com/office/drawing/2014/main" id="{0086AF86-B75E-3C97-4FDF-18AB18551F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7" t="23248" r="12938"/>
          <a:stretch/>
        </p:blipFill>
        <p:spPr>
          <a:xfrm>
            <a:off x="895831" y="2159000"/>
            <a:ext cx="5788684" cy="1675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58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2846-9C29-EEE4-5D0B-5B8F9CA2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Inference-time self-refinement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C3337-5120-E599-9D6A-D37CE94CD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D23B4-F6B1-A483-10AA-AC8666BB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LLMs prompted appropriated, can they improve their previous generations? </a:t>
            </a:r>
          </a:p>
        </p:txBody>
      </p:sp>
      <p:pic>
        <p:nvPicPr>
          <p:cNvPr id="8" name="Content Placeholder 5" descr="A diagram of a model&#10;&#10;Description automatically generated">
            <a:extLst>
              <a:ext uri="{FF2B5EF4-FFF2-40B4-BE49-F238E27FC236}">
                <a16:creationId xmlns:a16="http://schemas.microsoft.com/office/drawing/2014/main" id="{20F297A8-0C01-18F6-EC73-DB90AD89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03628" y="2476500"/>
            <a:ext cx="6455904" cy="238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E52628-CAC0-6AFA-50A7-A1BD5D732EDB}"/>
              </a:ext>
            </a:extLst>
          </p:cNvPr>
          <p:cNvSpPr txBox="1"/>
          <p:nvPr/>
        </p:nvSpPr>
        <p:spPr>
          <a:xfrm>
            <a:off x="1069825" y="6207323"/>
            <a:ext cx="96716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Self-Refine: Iterative Refinement with Self-Feedback, </a:t>
            </a:r>
            <a:r>
              <a:rPr lang="en-US" sz="1600" dirty="0" err="1">
                <a:latin typeface="Avenir Book" panose="02000503020000020003" pitchFamily="2" charset="0"/>
              </a:rPr>
              <a:t>Madaan</a:t>
            </a:r>
            <a:r>
              <a:rPr lang="en-US" sz="1600" dirty="0">
                <a:latin typeface="Avenir Book" panose="02000503020000020003" pitchFamily="2" charset="0"/>
              </a:rPr>
              <a:t> et al., 2023</a:t>
            </a:r>
          </a:p>
          <a:p>
            <a:pPr algn="ctr"/>
            <a:r>
              <a:rPr lang="en-US" sz="1600" dirty="0" err="1">
                <a:latin typeface="Avenir Book" panose="02000503020000020003" pitchFamily="2" charset="0"/>
              </a:rPr>
              <a:t>Reflexion</a:t>
            </a:r>
            <a:r>
              <a:rPr lang="en-US" sz="1600" dirty="0">
                <a:latin typeface="Avenir Book" panose="02000503020000020003" pitchFamily="2" charset="0"/>
              </a:rPr>
              <a:t>: Language Agents with Verbal Reinforcement Learning, Shinn et al., 2023</a:t>
            </a:r>
          </a:p>
        </p:txBody>
      </p:sp>
    </p:spTree>
    <p:extLst>
      <p:ext uri="{BB962C8B-B14F-4D97-AF65-F5344CB8AC3E}">
        <p14:creationId xmlns:p14="http://schemas.microsoft.com/office/powerpoint/2010/main" val="138227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2846-9C29-EEE4-5D0B-5B8F9CA2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Inference-time self-refinement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C3337-5120-E599-9D6A-D37CE94CD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D23B4-F6B1-A483-10AA-AC8666BB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LLMs prompted appropriated, can they improve their previous generations? </a:t>
            </a:r>
          </a:p>
          <a:p>
            <a:r>
              <a:rPr lang="en-US" dirty="0"/>
              <a:t>Reasons to be suspicious:</a:t>
            </a:r>
          </a:p>
          <a:p>
            <a:pPr lvl="1"/>
            <a:r>
              <a:rPr lang="en-US" dirty="0"/>
              <a:t>Few works assume </a:t>
            </a:r>
            <a:r>
              <a:rPr lang="en-US" dirty="0">
                <a:solidFill>
                  <a:srgbClr val="C00000"/>
                </a:solidFill>
              </a:rPr>
              <a:t>oracle feedback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nature of tasks can be exploited</a:t>
            </a:r>
            <a:r>
              <a:rPr lang="en-US" dirty="0"/>
              <a:t> for showing improvements upon repetitions. 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37271-094E-BA92-36E6-C6B51932749D}"/>
              </a:ext>
            </a:extLst>
          </p:cNvPr>
          <p:cNvSpPr txBox="1"/>
          <p:nvPr/>
        </p:nvSpPr>
        <p:spPr>
          <a:xfrm>
            <a:off x="1069825" y="6207323"/>
            <a:ext cx="96716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Self-Refine: Iterative Refinement with Self-Feedback, </a:t>
            </a:r>
            <a:r>
              <a:rPr lang="en-US" sz="1600" dirty="0" err="1">
                <a:latin typeface="Avenir Book" panose="02000503020000020003" pitchFamily="2" charset="0"/>
              </a:rPr>
              <a:t>Madaan</a:t>
            </a:r>
            <a:r>
              <a:rPr lang="en-US" sz="1600" dirty="0">
                <a:latin typeface="Avenir Book" panose="02000503020000020003" pitchFamily="2" charset="0"/>
              </a:rPr>
              <a:t> et al., 2023</a:t>
            </a:r>
          </a:p>
          <a:p>
            <a:pPr algn="ctr"/>
            <a:r>
              <a:rPr lang="en-US" sz="1600" dirty="0" err="1">
                <a:latin typeface="Avenir Book" panose="02000503020000020003" pitchFamily="2" charset="0"/>
              </a:rPr>
              <a:t>Reflexion</a:t>
            </a:r>
            <a:r>
              <a:rPr lang="en-US" sz="1600" dirty="0">
                <a:latin typeface="Avenir Book" panose="02000503020000020003" pitchFamily="2" charset="0"/>
              </a:rPr>
              <a:t>: Language Agents with Verbal Reinforcement Learning, Shinn et al.,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F544FC-5DC2-B5FD-2751-B11A853F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88" y="4289704"/>
            <a:ext cx="11189124" cy="1334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1129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415611" y="-19701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-US" sz="2000" dirty="0">
                <a:solidFill>
                  <a:schemeClr val="tx2"/>
                </a:solidFill>
              </a:rPr>
              <a:t>Self-[In]Correct </a:t>
            </a:r>
            <a:r>
              <a:rPr lang="en" sz="2000" dirty="0">
                <a:solidFill>
                  <a:schemeClr val="tx2"/>
                </a:solidFill>
              </a:rPr>
              <a:t> </a:t>
            </a:r>
            <a:br>
              <a:rPr lang="en" sz="20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LLMs Struggle with 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dirty="0">
                <a:solidFill>
                  <a:schemeClr val="tx2"/>
                </a:solidFill>
              </a:rPr>
              <a:t>Refining Self-Generated Responses</a:t>
            </a:r>
            <a:endParaRPr sz="4800" dirty="0">
              <a:solidFill>
                <a:schemeClr val="tx2"/>
              </a:solidFill>
            </a:endParaRP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err="1"/>
              <a:t>Dongwei</a:t>
            </a:r>
            <a:r>
              <a:rPr lang="en-US" b="1"/>
              <a:t> Jiang, </a:t>
            </a:r>
            <a:r>
              <a:rPr lang="en-US" b="1" err="1"/>
              <a:t>Jingyu</a:t>
            </a:r>
            <a:r>
              <a:rPr lang="en-US" b="1"/>
              <a:t> Zhang, Orion Weller, Nathaniel Weir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/>
              <a:t>Benjamin Van Durme, Daniel Khashabi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1669" y="628135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https://arxiv.org/abs/2404.04298</a:t>
            </a:r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4" name="Picture 10" descr="Daniel Khashabi">
            <a:extLst>
              <a:ext uri="{FF2B5EF4-FFF2-40B4-BE49-F238E27FC236}">
                <a16:creationId xmlns:a16="http://schemas.microsoft.com/office/drawing/2014/main" id="{7E10FB59-8AB8-859D-AC8E-5134D21B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917960" y="4977320"/>
            <a:ext cx="943980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Orion Weller">
            <a:extLst>
              <a:ext uri="{FF2B5EF4-FFF2-40B4-BE49-F238E27FC236}">
                <a16:creationId xmlns:a16="http://schemas.microsoft.com/office/drawing/2014/main" id="{6BC99A25-CA32-B6DA-A070-248A051CE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1" t="10775" r="18028" b="19652"/>
          <a:stretch/>
        </p:blipFill>
        <p:spPr bwMode="auto">
          <a:xfrm>
            <a:off x="5484000" y="4619067"/>
            <a:ext cx="1346552" cy="135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Nathaniel Weir | PhD Student at Johns Hopkins University">
            <a:extLst>
              <a:ext uri="{FF2B5EF4-FFF2-40B4-BE49-F238E27FC236}">
                <a16:creationId xmlns:a16="http://schemas.microsoft.com/office/drawing/2014/main" id="{86C2DB47-CC64-2B02-3BA8-E60BAC7F7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1" t="618" r="10057" b="25018"/>
          <a:stretch/>
        </p:blipFill>
        <p:spPr bwMode="auto">
          <a:xfrm>
            <a:off x="6880969" y="4619067"/>
            <a:ext cx="1346552" cy="13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enjamin van Durme - Johns Hopkins Whiting School of Engineering">
            <a:extLst>
              <a:ext uri="{FF2B5EF4-FFF2-40B4-BE49-F238E27FC236}">
                <a16:creationId xmlns:a16="http://schemas.microsoft.com/office/drawing/2014/main" id="{16748A6D-4BDF-4EDB-D5AE-DDF8E58CE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5" r="5587" b="3741"/>
          <a:stretch/>
        </p:blipFill>
        <p:spPr bwMode="auto">
          <a:xfrm>
            <a:off x="8918409" y="4952800"/>
            <a:ext cx="943979" cy="97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780DB9F-94C4-4613-A0ED-13B836154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4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59" t="33110" r="27047" b="40161"/>
          <a:stretch/>
        </p:blipFill>
        <p:spPr bwMode="auto">
          <a:xfrm>
            <a:off x="4081876" y="4618663"/>
            <a:ext cx="1346552" cy="135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ongwei Jiang - The Johns Hopkins University - Baltimore, Maryland, United  States | LinkedIn">
            <a:extLst>
              <a:ext uri="{FF2B5EF4-FFF2-40B4-BE49-F238E27FC236}">
                <a16:creationId xmlns:a16="http://schemas.microsoft.com/office/drawing/2014/main" id="{7951D4DB-D7C7-C4D0-CB8E-B0AF9C4DE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4" t="14870" r="28045" b="38156"/>
          <a:stretch/>
        </p:blipFill>
        <p:spPr bwMode="auto">
          <a:xfrm>
            <a:off x="759896" y="3812923"/>
            <a:ext cx="2201773" cy="21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1377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8A2-C200-62C5-C840-3DF9EA0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and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CDCB9-759D-BCB0-47AD-64215F5E5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56C470-0F84-169E-AB8B-49CC94FD1AD1}"/>
              </a:ext>
            </a:extLst>
          </p:cNvPr>
          <p:cNvSpPr/>
          <p:nvPr/>
        </p:nvSpPr>
        <p:spPr>
          <a:xfrm>
            <a:off x="342899" y="4366454"/>
            <a:ext cx="11493501" cy="1580881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For inference-time refinement, LLMs should be better at </a:t>
            </a:r>
            <a:b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320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among previously-generated alternatives than </a:t>
            </a:r>
            <a:b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3200">
                <a:solidFill>
                  <a:schemeClr val="tx2"/>
                </a:solidFill>
                <a:latin typeface="Avenir Book" panose="02000503020000020003" pitchFamily="2" charset="0"/>
              </a:rPr>
              <a:t>generating 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initial responses.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005832-CC5D-56E1-BB89-0DDDDE8D87F9}"/>
              </a:ext>
            </a:extLst>
          </p:cNvPr>
          <p:cNvSpPr/>
          <p:nvPr/>
        </p:nvSpPr>
        <p:spPr>
          <a:xfrm>
            <a:off x="3183142" y="239135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6AC2F8-675C-2335-9B0F-FD337AEDF21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78320" y="2836929"/>
            <a:ext cx="504822" cy="68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E15064-3FA6-BAC6-6125-269405940950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flipV="1">
            <a:off x="4242960" y="2460869"/>
            <a:ext cx="728339" cy="376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E0BA7C-8DA6-0F50-D7B3-BE808C61CE1D}"/>
              </a:ext>
            </a:extLst>
          </p:cNvPr>
          <p:cNvSpPr/>
          <p:nvPr/>
        </p:nvSpPr>
        <p:spPr>
          <a:xfrm>
            <a:off x="656480" y="2457281"/>
            <a:ext cx="202184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Input</a:t>
            </a:r>
            <a:endParaRPr lang="en-US" sz="2800" b="0">
              <a:effectLst/>
              <a:latin typeface="Avenir Book" panose="02000503020000020003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5D968F-5653-C4FC-4BB4-9D1C4D067BFE}"/>
              </a:ext>
            </a:extLst>
          </p:cNvPr>
          <p:cNvSpPr/>
          <p:nvPr/>
        </p:nvSpPr>
        <p:spPr>
          <a:xfrm>
            <a:off x="4971299" y="2213551"/>
            <a:ext cx="1806581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Avenir Book" panose="02000503020000020003" pitchFamily="2" charset="0"/>
              </a:rPr>
              <a:t>Answer 1</a:t>
            </a:r>
            <a:endParaRPr lang="en-US" sz="1600" b="0">
              <a:effectLst/>
              <a:latin typeface="Avenir Book" panose="02000503020000020003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90449-A665-51F0-762A-7A25B704B943}"/>
              </a:ext>
            </a:extLst>
          </p:cNvPr>
          <p:cNvSpPr txBox="1"/>
          <p:nvPr/>
        </p:nvSpPr>
        <p:spPr>
          <a:xfrm>
            <a:off x="3048004" y="1802593"/>
            <a:ext cx="1559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 Book" panose="02000503020000020003" pitchFamily="2" charset="0"/>
              </a:rPr>
              <a:t>Generation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E042A3-FC44-823C-739A-200631283C8B}"/>
              </a:ext>
            </a:extLst>
          </p:cNvPr>
          <p:cNvSpPr/>
          <p:nvPr/>
        </p:nvSpPr>
        <p:spPr>
          <a:xfrm>
            <a:off x="4971299" y="2914945"/>
            <a:ext cx="1806581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Avenir Book" panose="02000503020000020003" pitchFamily="2" charset="0"/>
              </a:rPr>
              <a:t>Answer 2</a:t>
            </a:r>
            <a:endParaRPr lang="en-US" sz="1600" b="0">
              <a:effectLst/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D1DAD4-0CBF-52ED-FB98-CBCAD0D2B1D1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>
            <a:off x="4242960" y="2836929"/>
            <a:ext cx="728339" cy="3253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9CF966-0E9A-2D75-A79E-74566486C86E}"/>
              </a:ext>
            </a:extLst>
          </p:cNvPr>
          <p:cNvSpPr txBox="1"/>
          <p:nvPr/>
        </p:nvSpPr>
        <p:spPr>
          <a:xfrm>
            <a:off x="7197240" y="1855051"/>
            <a:ext cx="1747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Avenir Book" panose="02000503020000020003" pitchFamily="2" charset="0"/>
              </a:rPr>
              <a:t>Discrimination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3E02A98-2456-0791-C5B0-06E9C8B0F9E6}"/>
              </a:ext>
            </a:extLst>
          </p:cNvPr>
          <p:cNvSpPr/>
          <p:nvPr/>
        </p:nvSpPr>
        <p:spPr>
          <a:xfrm>
            <a:off x="7529174" y="239135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BC166E-A1CD-225E-E229-DD29A1470F40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 flipV="1">
            <a:off x="6777880" y="2836929"/>
            <a:ext cx="751294" cy="3253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FE6141-1C07-BD39-AF32-8DC698EB8C33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>
          <a:xfrm>
            <a:off x="6777880" y="2460869"/>
            <a:ext cx="751294" cy="37606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5D1B47F-DFE1-AB5F-E929-AF79845E133E}"/>
              </a:ext>
            </a:extLst>
          </p:cNvPr>
          <p:cNvSpPr/>
          <p:nvPr/>
        </p:nvSpPr>
        <p:spPr>
          <a:xfrm>
            <a:off x="9299671" y="2578780"/>
            <a:ext cx="2600229" cy="494635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latin typeface="Avenir Book" panose="02000503020000020003" pitchFamily="2" charset="0"/>
              </a:rPr>
              <a:t>Revised Answer</a:t>
            </a:r>
            <a:endParaRPr lang="en-US" sz="1600" b="0">
              <a:effectLst/>
              <a:latin typeface="Avenir Book" panose="02000503020000020003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6846CE8-C996-62C7-C39A-01DABB7C5BF0}"/>
              </a:ext>
            </a:extLst>
          </p:cNvPr>
          <p:cNvCxnSpPr>
            <a:cxnSpLocks/>
            <a:stCxn id="30" idx="3"/>
            <a:endCxn id="38" idx="1"/>
          </p:cNvCxnSpPr>
          <p:nvPr/>
        </p:nvCxnSpPr>
        <p:spPr>
          <a:xfrm flipV="1">
            <a:off x="8588992" y="2826098"/>
            <a:ext cx="710679" cy="108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6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19" grpId="0" animBg="1"/>
      <p:bldP spid="20" grpId="0"/>
      <p:bldP spid="21" grpId="0" animBg="1"/>
      <p:bldP spid="29" grpId="0"/>
      <p:bldP spid="30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C60D-82C2-535F-0F62-F3D5E96B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5716681"/>
            <a:ext cx="10961914" cy="8334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(*both works under review)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838200" y="2192448"/>
            <a:ext cx="4793342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Verifiability of LLM responses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342742" y="2125933"/>
            <a:ext cx="4630057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LLMs improving own generations </a:t>
            </a:r>
          </a:p>
        </p:txBody>
      </p:sp>
    </p:spTree>
    <p:extLst>
      <p:ext uri="{BB962C8B-B14F-4D97-AF65-F5344CB8AC3E}">
        <p14:creationId xmlns:p14="http://schemas.microsoft.com/office/powerpoint/2010/main" val="3187290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561840" y="2396299"/>
            <a:ext cx="504822" cy="68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47462" y="3791903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8361FF-6C66-7080-8CDE-2F918364F55D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8B5A3-845C-9404-5D0E-6C8B1632A7F7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Generation prompt</a:t>
            </a:r>
          </a:p>
        </p:txBody>
      </p:sp>
    </p:spTree>
    <p:extLst>
      <p:ext uri="{BB962C8B-B14F-4D97-AF65-F5344CB8AC3E}">
        <p14:creationId xmlns:p14="http://schemas.microsoft.com/office/powerpoint/2010/main" val="297231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D14A6B-C77F-6992-8E28-AF7A07182F35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561840" y="2396299"/>
            <a:ext cx="504822" cy="38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40098" y="379595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42CD711-3127-88BC-D7F4-6EFC1C19927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 flipV="1">
            <a:off x="9878703" y="2667003"/>
            <a:ext cx="1032452" cy="636048"/>
          </a:xfrm>
          <a:prstGeom prst="bentConnector5">
            <a:avLst>
              <a:gd name="adj1" fmla="val -1243"/>
              <a:gd name="adj2" fmla="val -72"/>
              <a:gd name="adj3" fmla="val 99785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C914AA14-FAFB-32C5-1353-33FE79FEB838}"/>
              </a:ext>
            </a:extLst>
          </p:cNvPr>
          <p:cNvSpPr/>
          <p:nvPr/>
        </p:nvSpPr>
        <p:spPr>
          <a:xfrm rot="10800000" flipH="1">
            <a:off x="9590736" y="1569781"/>
            <a:ext cx="287967" cy="219444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6982B-635C-0F1E-8803-65C17A993C6C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Generation prompt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23EA4-731C-B41D-CAC7-2AC575799237}"/>
              </a:ext>
            </a:extLst>
          </p:cNvPr>
          <p:cNvSpPr txBox="1"/>
          <p:nvPr/>
        </p:nvSpPr>
        <p:spPr>
          <a:xfrm>
            <a:off x="10131592" y="3354895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Avenir Book" panose="02000503020000020003" pitchFamily="2" charset="0"/>
              </a:rPr>
              <a:t>3/5=60%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3AEF1A8-6742-1162-404F-81BD272CF527}"/>
              </a:ext>
            </a:extLst>
          </p:cNvPr>
          <p:cNvSpPr/>
          <p:nvPr/>
        </p:nvSpPr>
        <p:spPr>
          <a:xfrm rot="16200000" flipH="1">
            <a:off x="8307497" y="3139603"/>
            <a:ext cx="287967" cy="2062669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0F56BC-606A-250B-859D-954EE0E82E5B}"/>
              </a:ext>
            </a:extLst>
          </p:cNvPr>
          <p:cNvSpPr/>
          <p:nvPr/>
        </p:nvSpPr>
        <p:spPr>
          <a:xfrm>
            <a:off x="4479429" y="5113738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A3ECE9-ABF0-47C9-F1DD-24F507AB37E8}"/>
              </a:ext>
            </a:extLst>
          </p:cNvPr>
          <p:cNvSpPr/>
          <p:nvPr/>
        </p:nvSpPr>
        <p:spPr>
          <a:xfrm>
            <a:off x="6024438" y="4775888"/>
            <a:ext cx="4868850" cy="155821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 </a:t>
            </a:r>
            <a:r>
              <a:rPr lang="en-US" sz="180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What was the last US state to reintroduce alcohol after prohibition? </a:t>
            </a:r>
            <a:r>
              <a:rPr lang="en-US" sz="1800" i="1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Here are four choices: (1) {A1}, (2) {A2}, (3) {A3}, (4) {A4} to choose from, please give an answer in 1, 2, 3 and 4 that you think best answers the question.</a:t>
            </a:r>
            <a:endParaRPr lang="en-US">
              <a:effectLst/>
              <a:highlight>
                <a:srgbClr val="FFFF00"/>
              </a:highlight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4BF72C-A821-F124-6388-3D2239ED7C79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>
            <a:off x="8451481" y="4314921"/>
            <a:ext cx="7382" cy="4609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BD6BD4-55CB-6BCA-5FE1-9065C1F48D56}"/>
              </a:ext>
            </a:extLst>
          </p:cNvPr>
          <p:cNvCxnSpPr>
            <a:cxnSpLocks/>
            <a:stCxn id="30" idx="1"/>
            <a:endCxn id="29" idx="3"/>
          </p:cNvCxnSpPr>
          <p:nvPr/>
        </p:nvCxnSpPr>
        <p:spPr>
          <a:xfrm flipH="1">
            <a:off x="5539247" y="5554994"/>
            <a:ext cx="485191" cy="432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89C0A-B672-59EA-0FE2-7FF9F7B34BA7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514409" y="5559317"/>
            <a:ext cx="96502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52FF13F-4C81-282B-5C33-475C7B882530}"/>
              </a:ext>
            </a:extLst>
          </p:cNvPr>
          <p:cNvSpPr txBox="1"/>
          <p:nvPr/>
        </p:nvSpPr>
        <p:spPr>
          <a:xfrm>
            <a:off x="3530927" y="5137455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pic>
        <p:nvPicPr>
          <p:cNvPr id="1024" name="Picture 10">
            <a:extLst>
              <a:ext uri="{FF2B5EF4-FFF2-40B4-BE49-F238E27FC236}">
                <a16:creationId xmlns:a16="http://schemas.microsoft.com/office/drawing/2014/main" id="{25A7DF6F-20CE-7D91-28F3-C79DC4F0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23" y="5616260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B4026B71-6241-71B7-5EEC-40C4234E5176}"/>
              </a:ext>
            </a:extLst>
          </p:cNvPr>
          <p:cNvSpPr/>
          <p:nvPr/>
        </p:nvSpPr>
        <p:spPr>
          <a:xfrm>
            <a:off x="2648066" y="4679010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4</a:t>
            </a:r>
            <a:endParaRPr lang="en-US">
              <a:effectLst/>
            </a:endParaRPr>
          </a:p>
        </p:txBody>
      </p:sp>
      <p:sp>
        <p:nvSpPr>
          <p:cNvPr id="1028" name="Rounded Rectangle 1027">
            <a:extLst>
              <a:ext uri="{FF2B5EF4-FFF2-40B4-BE49-F238E27FC236}">
                <a16:creationId xmlns:a16="http://schemas.microsoft.com/office/drawing/2014/main" id="{3096ECFF-51AF-8E24-61DF-AD4B35428705}"/>
              </a:ext>
            </a:extLst>
          </p:cNvPr>
          <p:cNvSpPr/>
          <p:nvPr/>
        </p:nvSpPr>
        <p:spPr>
          <a:xfrm>
            <a:off x="2648066" y="6056960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FF8E716B-747B-B514-A54A-F3204EC9CA29}"/>
              </a:ext>
            </a:extLst>
          </p:cNvPr>
          <p:cNvSpPr/>
          <p:nvPr/>
        </p:nvSpPr>
        <p:spPr>
          <a:xfrm>
            <a:off x="2648066" y="5595786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b="0">
              <a:effectLst/>
            </a:endParaRPr>
          </a:p>
        </p:txBody>
      </p:sp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DF5C0259-7977-BD98-2E67-96549D0A4BE5}"/>
              </a:ext>
            </a:extLst>
          </p:cNvPr>
          <p:cNvSpPr/>
          <p:nvPr/>
        </p:nvSpPr>
        <p:spPr>
          <a:xfrm>
            <a:off x="2648066" y="5134612"/>
            <a:ext cx="788618" cy="386080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DDDF9D0-DB30-02C8-924D-F9C55CEBA1DE}"/>
              </a:ext>
            </a:extLst>
          </p:cNvPr>
          <p:cNvSpPr txBox="1"/>
          <p:nvPr/>
        </p:nvSpPr>
        <p:spPr>
          <a:xfrm rot="5400000">
            <a:off x="2898645" y="645071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DE10B15-FCA5-313E-F7FA-66EB1F12EDE2}"/>
              </a:ext>
            </a:extLst>
          </p:cNvPr>
          <p:cNvSpPr txBox="1"/>
          <p:nvPr/>
        </p:nvSpPr>
        <p:spPr>
          <a:xfrm>
            <a:off x="10095558" y="1968384"/>
            <a:ext cx="155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 Book" panose="02000503020000020003" pitchFamily="2" charset="0"/>
              </a:rPr>
              <a:t>Generation accuracy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65276-C870-045C-E0EB-D44BA471A540}"/>
              </a:ext>
            </a:extLst>
          </p:cNvPr>
          <p:cNvSpPr txBox="1"/>
          <p:nvPr/>
        </p:nvSpPr>
        <p:spPr>
          <a:xfrm>
            <a:off x="7045029" y="6363324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Discrimination prompt</a:t>
            </a:r>
          </a:p>
        </p:txBody>
      </p:sp>
    </p:spTree>
    <p:extLst>
      <p:ext uri="{BB962C8B-B14F-4D97-AF65-F5344CB8AC3E}">
        <p14:creationId xmlns:p14="http://schemas.microsoft.com/office/powerpoint/2010/main" val="18251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/>
      <p:bldP spid="28" grpId="0" animBg="1"/>
      <p:bldP spid="29" grpId="0" animBg="1"/>
      <p:bldP spid="30" grpId="0" animBg="1"/>
      <p:bldP spid="55" grpId="0"/>
      <p:bldP spid="1026" grpId="0" animBg="1"/>
      <p:bldP spid="1028" grpId="0" animBg="1"/>
      <p:bldP spid="1029" grpId="0" animBg="1"/>
      <p:bldP spid="1030" grpId="0" animBg="1"/>
      <p:bldP spid="103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A64-07CC-55B3-F295-D5C146A6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9729B-981F-7034-35E5-CA1489D8A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D14A6B-C77F-6992-8E28-AF7A07182F35}"/>
              </a:ext>
            </a:extLst>
          </p:cNvPr>
          <p:cNvSpPr/>
          <p:nvPr/>
        </p:nvSpPr>
        <p:spPr>
          <a:xfrm>
            <a:off x="518160" y="2016651"/>
            <a:ext cx="4043680" cy="76708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What was the last US state to reintroduce alcohol after prohibition?</a:t>
            </a:r>
            <a:endParaRPr lang="en-US" b="0"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EEBA1-B64A-913B-DB58-D72D605B420D}"/>
              </a:ext>
            </a:extLst>
          </p:cNvPr>
          <p:cNvSpPr/>
          <p:nvPr/>
        </p:nvSpPr>
        <p:spPr>
          <a:xfrm>
            <a:off x="5066662" y="1950720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5BEF01-98D9-F4D0-3DC1-7BDC02A142F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561840" y="2396299"/>
            <a:ext cx="504822" cy="38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137B37-6B0A-7EC7-C97D-B0462E6FE9E2}"/>
              </a:ext>
            </a:extLst>
          </p:cNvPr>
          <p:cNvCxnSpPr>
            <a:cxnSpLocks/>
          </p:cNvCxnSpPr>
          <p:nvPr/>
        </p:nvCxnSpPr>
        <p:spPr>
          <a:xfrm>
            <a:off x="6115050" y="2410016"/>
            <a:ext cx="712470" cy="76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608B81-7C11-8196-3C7D-23A07592CC90}"/>
              </a:ext>
            </a:extLst>
          </p:cNvPr>
          <p:cNvSpPr/>
          <p:nvPr/>
        </p:nvSpPr>
        <p:spPr>
          <a:xfrm>
            <a:off x="7392354" y="153902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</a:t>
            </a:r>
            <a:endParaRPr lang="en-US" b="0">
              <a:effectLst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B71429-B875-5AA2-B098-D08243AE4B7C}"/>
              </a:ext>
            </a:extLst>
          </p:cNvPr>
          <p:cNvSpPr/>
          <p:nvPr/>
        </p:nvSpPr>
        <p:spPr>
          <a:xfrm>
            <a:off x="7392354" y="3378145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Utah (State)</a:t>
            </a:r>
            <a:endParaRPr lang="en-US" b="0"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96AE63-A96F-A1A4-667C-F6CC933AADC7}"/>
              </a:ext>
            </a:extLst>
          </p:cNvPr>
          <p:cNvSpPr/>
          <p:nvPr/>
        </p:nvSpPr>
        <p:spPr>
          <a:xfrm>
            <a:off x="7392354" y="2916971"/>
            <a:ext cx="2066606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Utah</a:t>
            </a:r>
            <a:endParaRPr lang="en-US" b="0">
              <a:effectLst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F4DA03A-3A05-CE9B-31F7-A59D6ED2A6A3}"/>
              </a:ext>
            </a:extLst>
          </p:cNvPr>
          <p:cNvSpPr/>
          <p:nvPr/>
        </p:nvSpPr>
        <p:spPr>
          <a:xfrm>
            <a:off x="7392354" y="2455797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Miami</a:t>
            </a:r>
            <a:endParaRPr lang="en-US" b="0">
              <a:effectLst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A4C186-E1BB-14B6-2CA1-8C59EAF7DA85}"/>
              </a:ext>
            </a:extLst>
          </p:cNvPr>
          <p:cNvSpPr/>
          <p:nvPr/>
        </p:nvSpPr>
        <p:spPr>
          <a:xfrm>
            <a:off x="7392354" y="1994623"/>
            <a:ext cx="2066606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Orlando</a:t>
            </a:r>
            <a:endParaRPr lang="en-US" b="0">
              <a:effectLst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D9CC07B-93C2-17AC-A841-E2FEEFF8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89" y="1691258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AFC06-15B5-16C6-3595-001B406D1753}"/>
              </a:ext>
            </a:extLst>
          </p:cNvPr>
          <p:cNvSpPr txBox="1"/>
          <p:nvPr/>
        </p:nvSpPr>
        <p:spPr>
          <a:xfrm>
            <a:off x="6155210" y="2516850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C5DDC3-E9D9-C23F-674F-356334D8B5E5}"/>
              </a:ext>
            </a:extLst>
          </p:cNvPr>
          <p:cNvSpPr txBox="1"/>
          <p:nvPr/>
        </p:nvSpPr>
        <p:spPr>
          <a:xfrm rot="5400000">
            <a:off x="8306231" y="379595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42CD711-3127-88BC-D7F4-6EFC1C19927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 flipV="1">
            <a:off x="9878703" y="2667003"/>
            <a:ext cx="1032452" cy="636048"/>
          </a:xfrm>
          <a:prstGeom prst="bentConnector5">
            <a:avLst>
              <a:gd name="adj1" fmla="val -1243"/>
              <a:gd name="adj2" fmla="val -72"/>
              <a:gd name="adj3" fmla="val 99785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C914AA14-FAFB-32C5-1353-33FE79FEB838}"/>
              </a:ext>
            </a:extLst>
          </p:cNvPr>
          <p:cNvSpPr/>
          <p:nvPr/>
        </p:nvSpPr>
        <p:spPr>
          <a:xfrm rot="10800000" flipH="1">
            <a:off x="9590736" y="1569781"/>
            <a:ext cx="287967" cy="219444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6982B-635C-0F1E-8803-65C17A993C6C}"/>
              </a:ext>
            </a:extLst>
          </p:cNvPr>
          <p:cNvSpPr txBox="1"/>
          <p:nvPr/>
        </p:nvSpPr>
        <p:spPr>
          <a:xfrm>
            <a:off x="1031174" y="1540401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Generation prompt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554A6-7C7C-545F-1390-B3D0E2496547}"/>
              </a:ext>
            </a:extLst>
          </p:cNvPr>
          <p:cNvSpPr txBox="1"/>
          <p:nvPr/>
        </p:nvSpPr>
        <p:spPr>
          <a:xfrm>
            <a:off x="10095558" y="1968384"/>
            <a:ext cx="155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 Book" panose="02000503020000020003" pitchFamily="2" charset="0"/>
              </a:rPr>
              <a:t>Generation 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A23EA4-731C-B41D-CAC7-2AC575799237}"/>
              </a:ext>
            </a:extLst>
          </p:cNvPr>
          <p:cNvSpPr txBox="1"/>
          <p:nvPr/>
        </p:nvSpPr>
        <p:spPr>
          <a:xfrm>
            <a:off x="10131592" y="3354895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Avenir Book" panose="02000503020000020003" pitchFamily="2" charset="0"/>
              </a:rPr>
              <a:t>3/5=60%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3AEF1A8-6742-1162-404F-81BD272CF527}"/>
              </a:ext>
            </a:extLst>
          </p:cNvPr>
          <p:cNvSpPr/>
          <p:nvPr/>
        </p:nvSpPr>
        <p:spPr>
          <a:xfrm rot="16200000" flipH="1">
            <a:off x="8307497" y="3139603"/>
            <a:ext cx="287967" cy="2062669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0F56BC-606A-250B-859D-954EE0E82E5B}"/>
              </a:ext>
            </a:extLst>
          </p:cNvPr>
          <p:cNvSpPr/>
          <p:nvPr/>
        </p:nvSpPr>
        <p:spPr>
          <a:xfrm>
            <a:off x="4479429" y="5113738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A3ECE9-ABF0-47C9-F1DD-24F507AB37E8}"/>
              </a:ext>
            </a:extLst>
          </p:cNvPr>
          <p:cNvSpPr/>
          <p:nvPr/>
        </p:nvSpPr>
        <p:spPr>
          <a:xfrm>
            <a:off x="6024438" y="4775888"/>
            <a:ext cx="4868850" cy="1558211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Question: </a:t>
            </a:r>
            <a:r>
              <a:rPr lang="en-US" sz="180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What was the last US state to reintroduce alcohol after prohibition? </a:t>
            </a:r>
            <a:r>
              <a:rPr lang="en-US" sz="1800" i="1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</a:rPr>
              <a:t>Here are four choices: (1) {A1}, (2) {A2}, (3) {A3}, (4) {A4} to choose from, please give an answer in 1, 2, 3 and 4 that you think best answers the question.</a:t>
            </a:r>
            <a:endParaRPr lang="en-US">
              <a:effectLst/>
              <a:highlight>
                <a:srgbClr val="FFFF00"/>
              </a:highlight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4BF72C-A821-F124-6388-3D2239ED7C79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>
            <a:off x="8451481" y="4314921"/>
            <a:ext cx="7382" cy="46096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BD6BD4-55CB-6BCA-5FE1-9065C1F48D56}"/>
              </a:ext>
            </a:extLst>
          </p:cNvPr>
          <p:cNvCxnSpPr>
            <a:cxnSpLocks/>
            <a:stCxn id="30" idx="1"/>
            <a:endCxn id="29" idx="3"/>
          </p:cNvCxnSpPr>
          <p:nvPr/>
        </p:nvCxnSpPr>
        <p:spPr>
          <a:xfrm flipH="1">
            <a:off x="5539247" y="5554994"/>
            <a:ext cx="485191" cy="432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D89C0A-B672-59EA-0FE2-7FF9F7B34BA7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3514409" y="5559317"/>
            <a:ext cx="96502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52FF13F-4C81-282B-5C33-475C7B882530}"/>
              </a:ext>
            </a:extLst>
          </p:cNvPr>
          <p:cNvSpPr txBox="1"/>
          <p:nvPr/>
        </p:nvSpPr>
        <p:spPr>
          <a:xfrm>
            <a:off x="3518570" y="5137455"/>
            <a:ext cx="1059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sample</a:t>
            </a:r>
          </a:p>
        </p:txBody>
      </p:sp>
      <p:pic>
        <p:nvPicPr>
          <p:cNvPr id="1024" name="Picture 10">
            <a:extLst>
              <a:ext uri="{FF2B5EF4-FFF2-40B4-BE49-F238E27FC236}">
                <a16:creationId xmlns:a16="http://schemas.microsoft.com/office/drawing/2014/main" id="{25A7DF6F-20CE-7D91-28F3-C79DC4F0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23" y="5616260"/>
            <a:ext cx="530225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B4026B71-6241-71B7-5EEC-40C4234E5176}"/>
              </a:ext>
            </a:extLst>
          </p:cNvPr>
          <p:cNvSpPr/>
          <p:nvPr/>
        </p:nvSpPr>
        <p:spPr>
          <a:xfrm>
            <a:off x="2648066" y="4679010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en-US" b="0">
              <a:effectLst/>
            </a:endParaRPr>
          </a:p>
        </p:txBody>
      </p:sp>
      <p:sp>
        <p:nvSpPr>
          <p:cNvPr id="1028" name="Rounded Rectangle 1027">
            <a:extLst>
              <a:ext uri="{FF2B5EF4-FFF2-40B4-BE49-F238E27FC236}">
                <a16:creationId xmlns:a16="http://schemas.microsoft.com/office/drawing/2014/main" id="{3096ECFF-51AF-8E24-61DF-AD4B35428705}"/>
              </a:ext>
            </a:extLst>
          </p:cNvPr>
          <p:cNvSpPr/>
          <p:nvPr/>
        </p:nvSpPr>
        <p:spPr>
          <a:xfrm>
            <a:off x="2648066" y="6056960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1030" name="Rounded Rectangle 1029">
            <a:extLst>
              <a:ext uri="{FF2B5EF4-FFF2-40B4-BE49-F238E27FC236}">
                <a16:creationId xmlns:a16="http://schemas.microsoft.com/office/drawing/2014/main" id="{DF5C0259-7977-BD98-2E67-96549D0A4BE5}"/>
              </a:ext>
            </a:extLst>
          </p:cNvPr>
          <p:cNvSpPr/>
          <p:nvPr/>
        </p:nvSpPr>
        <p:spPr>
          <a:xfrm>
            <a:off x="2642834" y="5602297"/>
            <a:ext cx="788618" cy="386080"/>
          </a:xfrm>
          <a:prstGeom prst="roundRect">
            <a:avLst/>
          </a:prstGeom>
          <a:solidFill>
            <a:srgbClr val="FFD9D5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endParaRPr lang="en-US" b="0">
              <a:effectLst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DDDF9D0-DB30-02C8-924D-F9C55CEBA1DE}"/>
              </a:ext>
            </a:extLst>
          </p:cNvPr>
          <p:cNvSpPr txBox="1"/>
          <p:nvPr/>
        </p:nvSpPr>
        <p:spPr>
          <a:xfrm rot="5400000">
            <a:off x="2898645" y="6450719"/>
            <a:ext cx="415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Avenir Book" panose="02000503020000020003" pitchFamily="2" charset="0"/>
              </a:rPr>
              <a:t>…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120E03DA-C5FB-3B07-757A-B477821C0C7C}"/>
              </a:ext>
            </a:extLst>
          </p:cNvPr>
          <p:cNvCxnSpPr>
            <a:cxnSpLocks/>
            <a:stCxn id="7" idx="1"/>
            <a:endCxn id="11" idx="2"/>
          </p:cNvCxnSpPr>
          <p:nvPr/>
        </p:nvCxnSpPr>
        <p:spPr>
          <a:xfrm flipH="1" flipV="1">
            <a:off x="1031174" y="5050109"/>
            <a:ext cx="1257149" cy="595305"/>
          </a:xfrm>
          <a:prstGeom prst="bentConnector4">
            <a:avLst>
              <a:gd name="adj1" fmla="val 15935"/>
              <a:gd name="adj2" fmla="val -698"/>
            </a:avLst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4762224E-B481-88EA-0A57-735DD60544CD}"/>
              </a:ext>
            </a:extLst>
          </p:cNvPr>
          <p:cNvSpPr/>
          <p:nvPr/>
        </p:nvSpPr>
        <p:spPr>
          <a:xfrm flipH="1">
            <a:off x="2288323" y="4604332"/>
            <a:ext cx="287967" cy="2082164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DA5E5-332E-CDAE-29E0-3AAFA523C57E}"/>
              </a:ext>
            </a:extLst>
          </p:cNvPr>
          <p:cNvSpPr txBox="1"/>
          <p:nvPr/>
        </p:nvSpPr>
        <p:spPr>
          <a:xfrm>
            <a:off x="251611" y="4649999"/>
            <a:ext cx="15591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Avenir Book" panose="02000503020000020003" pitchFamily="2" charset="0"/>
              </a:rPr>
              <a:t>2/4=50%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98AE9-88D0-05C8-9222-C876CCBA6741}"/>
              </a:ext>
            </a:extLst>
          </p:cNvPr>
          <p:cNvSpPr txBox="1"/>
          <p:nvPr/>
        </p:nvSpPr>
        <p:spPr>
          <a:xfrm>
            <a:off x="200025" y="5830572"/>
            <a:ext cx="174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Avenir Book" panose="02000503020000020003" pitchFamily="2" charset="0"/>
              </a:rPr>
              <a:t>Discrimination accuracy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65D2A5-D0BB-C61F-E826-03A53F32A052}"/>
              </a:ext>
            </a:extLst>
          </p:cNvPr>
          <p:cNvSpPr/>
          <p:nvPr/>
        </p:nvSpPr>
        <p:spPr>
          <a:xfrm>
            <a:off x="2642834" y="5147635"/>
            <a:ext cx="788618" cy="386080"/>
          </a:xfrm>
          <a:prstGeom prst="roundRect">
            <a:avLst/>
          </a:prstGeom>
          <a:solidFill>
            <a:srgbClr val="DFFFCD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</a:t>
            </a:r>
            <a:endParaRPr lang="en-US" b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98C48-8B35-04AB-BE96-E4976B74966E}"/>
              </a:ext>
            </a:extLst>
          </p:cNvPr>
          <p:cNvSpPr txBox="1"/>
          <p:nvPr/>
        </p:nvSpPr>
        <p:spPr>
          <a:xfrm>
            <a:off x="7045029" y="6363324"/>
            <a:ext cx="2833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Discrimination prompt</a:t>
            </a:r>
          </a:p>
        </p:txBody>
      </p:sp>
    </p:spTree>
    <p:extLst>
      <p:ext uri="{BB962C8B-B14F-4D97-AF65-F5344CB8AC3E}">
        <p14:creationId xmlns:p14="http://schemas.microsoft.com/office/powerpoint/2010/main" val="419183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8A2-C200-62C5-C840-3DF9EA0C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4B325-F89F-F6B5-8627-7DC645292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CDCB9-759D-BCB0-47AD-64215F5E5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56C470-0F84-169E-AB8B-49CC94FD1AD1}"/>
              </a:ext>
            </a:extLst>
          </p:cNvPr>
          <p:cNvSpPr/>
          <p:nvPr/>
        </p:nvSpPr>
        <p:spPr>
          <a:xfrm>
            <a:off x="2221846" y="1514475"/>
            <a:ext cx="7965600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Avenir Book" panose="02000503020000020003" pitchFamily="2" charset="0"/>
              </a:rPr>
              <a:t>LLMs are not better discriminating among previously-generated alternatives than generating initial responses.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84B51-88F4-EBCB-C295-92CA0B34977B}"/>
              </a:ext>
            </a:extLst>
          </p:cNvPr>
          <p:cNvSpPr txBox="1"/>
          <p:nvPr/>
        </p:nvSpPr>
        <p:spPr>
          <a:xfrm>
            <a:off x="3837577" y="3130410"/>
            <a:ext cx="174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  <a:latin typeface="Avenir Book" panose="02000503020000020003" pitchFamily="2" charset="0"/>
              </a:rPr>
              <a:t>Discrimination 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54E37-3CCD-F250-411D-B25BF68EFF5D}"/>
              </a:ext>
            </a:extLst>
          </p:cNvPr>
          <p:cNvSpPr txBox="1"/>
          <p:nvPr/>
        </p:nvSpPr>
        <p:spPr>
          <a:xfrm>
            <a:off x="6539600" y="3130410"/>
            <a:ext cx="1559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 Book" panose="02000503020000020003" pitchFamily="2" charset="0"/>
              </a:rPr>
              <a:t>Generation accuracy</a:t>
            </a:r>
          </a:p>
        </p:txBody>
      </p:sp>
    </p:spTree>
    <p:extLst>
      <p:ext uri="{BB962C8B-B14F-4D97-AF65-F5344CB8AC3E}">
        <p14:creationId xmlns:p14="http://schemas.microsoft.com/office/powerpoint/2010/main" val="221581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A157-B653-40B2-711A-18783826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</a:t>
            </a:r>
          </a:p>
        </p:txBody>
      </p:sp>
      <p:pic>
        <p:nvPicPr>
          <p:cNvPr id="8" name="Content Placeholder 7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2DEB90B2-1F24-3D99-6A0A-D7467344C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4" y="1682470"/>
            <a:ext cx="10515600" cy="32160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CC114-78B4-F0C4-1441-2A3224ADB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4568A-6523-85D8-CDEE-29D32BD9A173}"/>
              </a:ext>
            </a:extLst>
          </p:cNvPr>
          <p:cNvSpPr txBox="1"/>
          <p:nvPr/>
        </p:nvSpPr>
        <p:spPr>
          <a:xfrm>
            <a:off x="4551401" y="1247577"/>
            <a:ext cx="3089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LLaMA-2 70B Chat</a:t>
            </a:r>
            <a:endParaRPr lang="en-US" sz="240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4D32808-B640-A4ED-25EB-F35875F7AC89}"/>
              </a:ext>
            </a:extLst>
          </p:cNvPr>
          <p:cNvSpPr/>
          <p:nvPr/>
        </p:nvSpPr>
        <p:spPr>
          <a:xfrm>
            <a:off x="685804" y="5175530"/>
            <a:ext cx="11128032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There is no evidence that </a:t>
            </a:r>
            <a:r>
              <a:rPr lang="en-US" sz="320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among candidates is necessarily an easier task than </a:t>
            </a:r>
            <a:r>
              <a:rPr lang="en-US" sz="3200">
                <a:solidFill>
                  <a:schemeClr val="tx2"/>
                </a:solidFill>
                <a:latin typeface="Avenir Book" panose="02000503020000020003" pitchFamily="2" charset="0"/>
              </a:rPr>
              <a:t>generating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answers. </a:t>
            </a:r>
          </a:p>
        </p:txBody>
      </p:sp>
    </p:spTree>
    <p:extLst>
      <p:ext uri="{BB962C8B-B14F-4D97-AF65-F5344CB8AC3E}">
        <p14:creationId xmlns:p14="http://schemas.microsoft.com/office/powerpoint/2010/main" val="233328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CC114-78B4-F0C4-1441-2A3224ADB7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49E44EC0-5C82-4F42-2B00-9885F47E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5" y="4544802"/>
            <a:ext cx="5665577" cy="18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4568A-6523-85D8-CDEE-29D32BD9A173}"/>
              </a:ext>
            </a:extLst>
          </p:cNvPr>
          <p:cNvSpPr txBox="1"/>
          <p:nvPr/>
        </p:nvSpPr>
        <p:spPr>
          <a:xfrm>
            <a:off x="2023393" y="1880091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LLaMA-2 70B Chat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712BA-30D3-97AF-F9DE-690B166FFC12}"/>
              </a:ext>
            </a:extLst>
          </p:cNvPr>
          <p:cNvSpPr txBox="1"/>
          <p:nvPr/>
        </p:nvSpPr>
        <p:spPr>
          <a:xfrm>
            <a:off x="2035750" y="4268092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Mixtral-8x7B-Instruct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8" name="Content Placeholder 7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755C8DAB-B883-E514-6125-A1F8B515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57425" y="2238532"/>
            <a:ext cx="5656094" cy="172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6EBB9-B22C-B015-70D5-2372392291CE}"/>
              </a:ext>
            </a:extLst>
          </p:cNvPr>
          <p:cNvSpPr txBox="1"/>
          <p:nvPr/>
        </p:nvSpPr>
        <p:spPr>
          <a:xfrm>
            <a:off x="8094680" y="4268092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GPT-4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1D65EDF3-8092-7AB9-DDEE-208BC4F1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34" y="2182999"/>
            <a:ext cx="5665580" cy="18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1F32C649-BB57-4ABD-8AE1-2136786F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334" y="4544801"/>
            <a:ext cx="5665577" cy="188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21FC43-64FD-75CE-7AB0-112DB217C8CD}"/>
              </a:ext>
            </a:extLst>
          </p:cNvPr>
          <p:cNvSpPr txBox="1"/>
          <p:nvPr/>
        </p:nvSpPr>
        <p:spPr>
          <a:xfrm>
            <a:off x="7995825" y="1867734"/>
            <a:ext cx="235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GPT-3.5-turbo</a:t>
            </a:r>
            <a:endParaRPr lang="en-US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0AB537-7D0A-60FF-90AB-BC99799F8B41}"/>
              </a:ext>
            </a:extLst>
          </p:cNvPr>
          <p:cNvSpPr/>
          <p:nvPr/>
        </p:nvSpPr>
        <p:spPr>
          <a:xfrm>
            <a:off x="699318" y="266308"/>
            <a:ext cx="11128032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There is no evidence that </a:t>
            </a:r>
            <a:r>
              <a:rPr lang="en-US" sz="3200">
                <a:solidFill>
                  <a:srgbClr val="C00000"/>
                </a:solidFill>
                <a:latin typeface="Avenir Book" panose="02000503020000020003" pitchFamily="2" charset="0"/>
              </a:rPr>
              <a:t>discriminating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among candidates is necessarily an easier task than </a:t>
            </a:r>
            <a:r>
              <a:rPr lang="en-US" sz="3200">
                <a:solidFill>
                  <a:schemeClr val="tx2"/>
                </a:solidFill>
                <a:latin typeface="Avenir Book" panose="02000503020000020003" pitchFamily="2" charset="0"/>
              </a:rPr>
              <a:t>generating</a:t>
            </a:r>
            <a:r>
              <a:rPr lang="en-US" sz="3200">
                <a:solidFill>
                  <a:schemeClr val="tx1"/>
                </a:solidFill>
                <a:latin typeface="Avenir Book" panose="02000503020000020003" pitchFamily="2" charset="0"/>
              </a:rPr>
              <a:t> answers. </a:t>
            </a:r>
          </a:p>
        </p:txBody>
      </p:sp>
    </p:spTree>
    <p:extLst>
      <p:ext uri="{BB962C8B-B14F-4D97-AF65-F5344CB8AC3E}">
        <p14:creationId xmlns:p14="http://schemas.microsoft.com/office/powerpoint/2010/main" val="1841740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C6F7FA-6489-FBD4-62BC-1B24D2C37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22" y="2428883"/>
            <a:ext cx="8421665" cy="37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015A0-FE9F-5602-6CA3-2CD83E76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Speculating about cause: pre-training obj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CCBB-E9B0-7B35-0718-3C825658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 dirty="0"/>
              <a:t>Pre-training objective (next-token prediction) benefits generation more.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4351C-4C6A-F160-23B6-F70AAF94C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D1504F6-458F-2056-A237-AE34E241ACF5}"/>
              </a:ext>
            </a:extLst>
          </p:cNvPr>
          <p:cNvSpPr/>
          <p:nvPr/>
        </p:nvSpPr>
        <p:spPr>
          <a:xfrm rot="16200000" flipH="1">
            <a:off x="4620721" y="4667434"/>
            <a:ext cx="191217" cy="2984808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DC1A19B-E58D-ABD8-3847-F54DA7D88316}"/>
              </a:ext>
            </a:extLst>
          </p:cNvPr>
          <p:cNvSpPr/>
          <p:nvPr/>
        </p:nvSpPr>
        <p:spPr>
          <a:xfrm rot="16200000" flipH="1">
            <a:off x="7841999" y="4667434"/>
            <a:ext cx="191217" cy="2984808"/>
          </a:xfrm>
          <a:prstGeom prst="rightBrace">
            <a:avLst>
              <a:gd name="adj1" fmla="val 312523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27089-A0DB-89EE-9F57-883F0C68FE72}"/>
              </a:ext>
            </a:extLst>
          </p:cNvPr>
          <p:cNvSpPr txBox="1"/>
          <p:nvPr/>
        </p:nvSpPr>
        <p:spPr>
          <a:xfrm>
            <a:off x="3949875" y="6262735"/>
            <a:ext cx="161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autoregressive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DB1ED-EAD5-DF60-CD53-D3F30E668247}"/>
              </a:ext>
            </a:extLst>
          </p:cNvPr>
          <p:cNvSpPr txBox="1"/>
          <p:nvPr/>
        </p:nvSpPr>
        <p:spPr>
          <a:xfrm>
            <a:off x="6889314" y="6243817"/>
            <a:ext cx="2125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non-autoregressive </a:t>
            </a:r>
          </a:p>
        </p:txBody>
      </p:sp>
    </p:spTree>
    <p:extLst>
      <p:ext uri="{BB962C8B-B14F-4D97-AF65-F5344CB8AC3E}">
        <p14:creationId xmlns:p14="http://schemas.microsoft.com/office/powerpoint/2010/main" val="1085428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D3EA-34E7-C631-1C34-6F7BC5F9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86309" cy="1006475"/>
          </a:xfrm>
        </p:spPr>
        <p:txBody>
          <a:bodyPr/>
          <a:lstStyle/>
          <a:p>
            <a:r>
              <a:rPr lang="en-US" sz="3700" dirty="0"/>
              <a:t>Why is ”Discrimination” </a:t>
            </a:r>
            <a:r>
              <a:rPr lang="en-US" sz="3700" dirty="0">
                <a:solidFill>
                  <a:srgbClr val="C00000"/>
                </a:solidFill>
              </a:rPr>
              <a:t>not</a:t>
            </a:r>
            <a:r>
              <a:rPr lang="en-US" sz="3700" dirty="0"/>
              <a:t> easier than “Generation”?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8A6D-34E2-6ECE-44AF-73251A462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 dirty="0"/>
              <a:t>Pre-training objective (next-token prediction) benefits generation more.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 dirty="0"/>
              <a:t>Alignment datasets are skewed toward generative tasks.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Sub-hypothesis: </a:t>
            </a:r>
            <a:r>
              <a:rPr lang="en-US" dirty="0"/>
              <a:t>Length generalization benefits generation more. </a:t>
            </a:r>
          </a:p>
          <a:p>
            <a:endParaRPr lang="en-US" dirty="0"/>
          </a:p>
          <a:p>
            <a:r>
              <a:rPr lang="en-US" dirty="0"/>
              <a:t>We have partial evidence for all these.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050C0-F9B4-A329-06C6-17B5FD11F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5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D3EA-34E7-C631-1C34-6F7BC5F9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8A6D-34E2-6ECE-44AF-73251A462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983030"/>
          </a:xfrm>
        </p:spPr>
        <p:txBody>
          <a:bodyPr/>
          <a:lstStyle/>
          <a:p>
            <a:r>
              <a:rPr lang="en-US" dirty="0"/>
              <a:t>We do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see any evidence that inference-time refinement of answers leads to consistent gains. </a:t>
            </a:r>
          </a:p>
          <a:p>
            <a:pPr lvl="1"/>
            <a:r>
              <a:rPr lang="en-US" dirty="0"/>
              <a:t>Caveat: limited tasks, models, configurations.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Parallel works show similar claims for “reasoning” tasks.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050C0-F9B4-A329-06C6-17B5FD11F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6BA9289F-3ED2-ECF9-C3E6-A68CA6F84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2"/>
          <a:stretch/>
        </p:blipFill>
        <p:spPr>
          <a:xfrm>
            <a:off x="254000" y="4158465"/>
            <a:ext cx="5092722" cy="1700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6CAEF-34CF-9AC4-AFDD-E2E788F492B6}"/>
              </a:ext>
            </a:extLst>
          </p:cNvPr>
          <p:cNvSpPr txBox="1"/>
          <p:nvPr/>
        </p:nvSpPr>
        <p:spPr>
          <a:xfrm>
            <a:off x="2058259" y="3789133"/>
            <a:ext cx="20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venir Book" panose="02000503020000020003" pitchFamily="2" charset="0"/>
              </a:rPr>
              <a:t>ICLR 2024</a:t>
            </a:r>
          </a:p>
        </p:txBody>
      </p:sp>
      <p:pic>
        <p:nvPicPr>
          <p:cNvPr id="7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7FF9609-FB49-A867-EB90-DCF1DC7D9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3" t="8189" b="4980"/>
          <a:stretch/>
        </p:blipFill>
        <p:spPr bwMode="auto">
          <a:xfrm>
            <a:off x="5796098" y="4158466"/>
            <a:ext cx="6106975" cy="17008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BBEB5-4022-8D58-01EF-29A6C4EC63A1}"/>
              </a:ext>
            </a:extLst>
          </p:cNvPr>
          <p:cNvSpPr txBox="1"/>
          <p:nvPr/>
        </p:nvSpPr>
        <p:spPr>
          <a:xfrm>
            <a:off x="7727978" y="3801833"/>
            <a:ext cx="201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Avenir Book" panose="02000503020000020003" pitchFamily="2" charset="0"/>
              </a:rPr>
              <a:t>arXiv</a:t>
            </a:r>
            <a:r>
              <a:rPr lang="en-US" dirty="0">
                <a:latin typeface="Avenir Book" panose="02000503020000020003" pitchFamily="2" charset="0"/>
              </a:rPr>
              <a:t> Feb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574A6-0D5E-6D97-CDC8-A398F0C31F2C}"/>
              </a:ext>
            </a:extLst>
          </p:cNvPr>
          <p:cNvSpPr txBox="1"/>
          <p:nvPr/>
        </p:nvSpPr>
        <p:spPr>
          <a:xfrm>
            <a:off x="1093108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Self-(In)Correct: LLMs Struggle with Refining Self-Generated Responses, 2024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1607-BA47-042C-A4C5-50B88D98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Self-Correction with </a:t>
            </a:r>
            <a:r>
              <a:rPr lang="en-US" dirty="0">
                <a:solidFill>
                  <a:srgbClr val="C00000"/>
                </a:solidFill>
              </a:rPr>
              <a:t>external</a:t>
            </a:r>
            <a:r>
              <a:rPr lang="en-US" dirty="0"/>
              <a:t> feedback 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FEDBF-A194-0F46-431C-57C92285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4475"/>
            <a:ext cx="10710797" cy="4662488"/>
          </a:xfrm>
        </p:spPr>
        <p:txBody>
          <a:bodyPr/>
          <a:lstStyle/>
          <a:p>
            <a:r>
              <a:rPr lang="en-US" dirty="0"/>
              <a:t>What I showed earlier assumed model’s </a:t>
            </a:r>
            <a:r>
              <a:rPr lang="en-US" dirty="0">
                <a:solidFill>
                  <a:srgbClr val="C00000"/>
                </a:solidFill>
              </a:rPr>
              <a:t>own/intrinsic</a:t>
            </a:r>
            <a:r>
              <a:rPr lang="en-US" dirty="0"/>
              <a:t> feedback. </a:t>
            </a:r>
          </a:p>
          <a:p>
            <a:r>
              <a:rPr lang="en-US" dirty="0"/>
              <a:t>Recourse with </a:t>
            </a:r>
            <a:r>
              <a:rPr lang="en-US" dirty="0">
                <a:solidFill>
                  <a:srgbClr val="C00000"/>
                </a:solidFill>
              </a:rPr>
              <a:t>external</a:t>
            </a:r>
            <a:r>
              <a:rPr lang="en-US" dirty="0"/>
              <a:t> feedback </a:t>
            </a:r>
            <a:r>
              <a:rPr lang="en-US" dirty="0">
                <a:solidFill>
                  <a:srgbClr val="00B050"/>
                </a:solidFill>
              </a:rPr>
              <a:t>remains a valid approach</a:t>
            </a:r>
            <a:r>
              <a:rPr lang="en-US" dirty="0"/>
              <a:t>! </a:t>
            </a:r>
          </a:p>
          <a:p>
            <a:pPr lvl="1"/>
            <a:r>
              <a:rPr lang="en-US" dirty="0"/>
              <a:t>Examples: </a:t>
            </a:r>
          </a:p>
          <a:p>
            <a:pPr lvl="2"/>
            <a:r>
              <a:rPr lang="en-US" dirty="0"/>
              <a:t>LM’s revising own SQL code based on discovered content from tables </a:t>
            </a:r>
          </a:p>
          <a:p>
            <a:pPr lvl="2"/>
            <a:r>
              <a:rPr lang="en-US" dirty="0"/>
              <a:t>LM’s revising own Python code based on compiler error </a:t>
            </a:r>
          </a:p>
          <a:p>
            <a:pPr lvl="2"/>
            <a:r>
              <a:rPr lang="en-US" dirty="0"/>
              <a:t>LM’s revising text output based on human (or another LM) feedback </a:t>
            </a:r>
          </a:p>
          <a:p>
            <a:pPr lvl="2"/>
            <a:r>
              <a:rPr lang="en-US" dirty="0"/>
              <a:t>… </a:t>
            </a:r>
          </a:p>
          <a:p>
            <a:endParaRPr lang="en-US" dirty="0"/>
          </a:p>
          <a:p>
            <a:r>
              <a:rPr lang="en-US" dirty="0"/>
              <a:t>Open question: what does this imply about future utopia/dystopia where LLMs can improve with </a:t>
            </a:r>
            <a:r>
              <a:rPr lang="en-US" dirty="0">
                <a:solidFill>
                  <a:srgbClr val="C00000"/>
                </a:solidFill>
              </a:rPr>
              <a:t>external</a:t>
            </a:r>
            <a:r>
              <a:rPr lang="en-US" dirty="0"/>
              <a:t> feedback?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FFA7-C6AF-E36D-B58F-E195946CA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9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1F5F-2E07-C78E-7CC9-13792FA7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C60D-82C2-535F-0F62-F3D5E96B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5716681"/>
            <a:ext cx="10961914" cy="8334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(*both works under review)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08F7F-1E97-2E28-FCF2-FE627196E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BD1A0-AF98-58B7-D8B5-4C10504F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456" y="151039"/>
            <a:ext cx="1413740" cy="146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911E85E-B1A8-1947-D0CA-9A504B2A4D25}"/>
              </a:ext>
            </a:extLst>
          </p:cNvPr>
          <p:cNvSpPr/>
          <p:nvPr/>
        </p:nvSpPr>
        <p:spPr>
          <a:xfrm>
            <a:off x="838200" y="2192448"/>
            <a:ext cx="4793342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Verifiability of LLM responses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151E0B-3854-F6D1-5128-B73C0265194F}"/>
              </a:ext>
            </a:extLst>
          </p:cNvPr>
          <p:cNvSpPr/>
          <p:nvPr/>
        </p:nvSpPr>
        <p:spPr>
          <a:xfrm>
            <a:off x="6342742" y="2125933"/>
            <a:ext cx="4630057" cy="2670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LLMs improving own generations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5B8404-3A52-18AE-0E3B-F379FB142286}"/>
              </a:ext>
            </a:extLst>
          </p:cNvPr>
          <p:cNvSpPr/>
          <p:nvPr/>
        </p:nvSpPr>
        <p:spPr>
          <a:xfrm>
            <a:off x="6137930" y="1834162"/>
            <a:ext cx="4834869" cy="34342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55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Implications for training with self-feedback</a:t>
            </a:r>
            <a:endParaRPr dirty="0"/>
          </a:p>
        </p:txBody>
      </p:sp>
      <p:sp>
        <p:nvSpPr>
          <p:cNvPr id="420" name="Google Shape;420;p61"/>
          <p:cNvSpPr txBox="1">
            <a:spLocks noGrp="1"/>
          </p:cNvSpPr>
          <p:nvPr>
            <p:ph idx="1"/>
          </p:nvPr>
        </p:nvSpPr>
        <p:spPr>
          <a:xfrm>
            <a:off x="570016" y="1514475"/>
            <a:ext cx="10783784" cy="4964112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" sz="2800" u="sng" dirty="0"/>
              <a:t>Training time</a:t>
            </a:r>
            <a:r>
              <a:rPr lang="en" sz="2800" dirty="0"/>
              <a:t> </a:t>
            </a:r>
            <a:r>
              <a:rPr lang="en" sz="2800" dirty="0">
                <a:solidFill>
                  <a:srgbClr val="C00000"/>
                </a:solidFill>
              </a:rPr>
              <a:t>self</a:t>
            </a:r>
            <a:r>
              <a:rPr lang="en" sz="2800" dirty="0"/>
              <a:t>-feedback—a la “Self-Instruct”* or RLAIF </a:t>
            </a:r>
          </a:p>
          <a:p>
            <a:endParaRPr lang="en-US" dirty="0"/>
          </a:p>
          <a:p>
            <a:r>
              <a:rPr lang="en-US" dirty="0"/>
              <a:t>These schemes work because of their initial conditions.</a:t>
            </a:r>
          </a:p>
          <a:p>
            <a:pPr lvl="1"/>
            <a:r>
              <a:rPr lang="en-US" dirty="0"/>
              <a:t>i.e., the [implicit] boundaries defined by their demonstrations/prompts.</a:t>
            </a:r>
          </a:p>
          <a:p>
            <a:pPr lvl="1"/>
            <a:r>
              <a:rPr lang="en-US" dirty="0"/>
              <a:t>The richness offered by these demonstrations is limited. </a:t>
            </a:r>
          </a:p>
          <a:p>
            <a:pPr lvl="1"/>
            <a:endParaRPr lang="en-US" dirty="0"/>
          </a:p>
          <a:p>
            <a:r>
              <a:rPr lang="en-US" dirty="0"/>
              <a:t>Training with </a:t>
            </a:r>
            <a:r>
              <a:rPr lang="en-US" dirty="0">
                <a:solidFill>
                  <a:srgbClr val="C00000"/>
                </a:solidFill>
              </a:rPr>
              <a:t>self</a:t>
            </a:r>
            <a:r>
              <a:rPr lang="en-US" dirty="0"/>
              <a:t>-feedback is not the way to the moon!</a:t>
            </a:r>
          </a:p>
          <a:p>
            <a:pPr marL="152396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2400" dirty="0"/>
          </a:p>
          <a:p>
            <a:pPr marL="152396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2000" dirty="0">
              <a:solidFill>
                <a:srgbClr val="00B050"/>
              </a:solidFill>
            </a:endParaRPr>
          </a:p>
        </p:txBody>
      </p:sp>
      <p:sp>
        <p:nvSpPr>
          <p:cNvPr id="419" name="Google Shape;419;p61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50</a:t>
            </a:fld>
            <a:endParaRPr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B4ED2-3E5A-42D0-987C-35AE7BD42C9C}"/>
              </a:ext>
            </a:extLst>
          </p:cNvPr>
          <p:cNvSpPr txBox="1"/>
          <p:nvPr/>
        </p:nvSpPr>
        <p:spPr>
          <a:xfrm>
            <a:off x="1237936" y="6475067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* See also concurrent work: Unnatural-Instructions [</a:t>
            </a:r>
            <a:r>
              <a:rPr lang="en-US" sz="1400" dirty="0" err="1">
                <a:latin typeface="Avenir Book" panose="02000503020000020003" pitchFamily="2" charset="0"/>
              </a:rPr>
              <a:t>Honovich</a:t>
            </a:r>
            <a:r>
              <a:rPr lang="en-US" sz="1400" dirty="0">
                <a:latin typeface="Avenir Book" panose="02000503020000020003" pitchFamily="2" charset="0"/>
              </a:rPr>
              <a:t> et al. 2022] and Self-Chat [Xu et al. 2023] </a:t>
            </a:r>
          </a:p>
        </p:txBody>
      </p:sp>
    </p:spTree>
    <p:extLst>
      <p:ext uri="{BB962C8B-B14F-4D97-AF65-F5344CB8AC3E}">
        <p14:creationId xmlns:p14="http://schemas.microsoft.com/office/powerpoint/2010/main" val="464525637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819C-FF87-9630-42D5-2271AB35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big picture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3BEE-BDB4-1579-554F-273C2EE0D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LMs are likely to remain brittle. </a:t>
            </a:r>
          </a:p>
          <a:p>
            <a:endParaRPr lang="en-US" dirty="0"/>
          </a:p>
          <a:p>
            <a:r>
              <a:rPr lang="en-US" dirty="0"/>
              <a:t>We need to think about innovative ways to </a:t>
            </a:r>
            <a:r>
              <a:rPr lang="en-US" dirty="0">
                <a:solidFill>
                  <a:srgbClr val="00B050"/>
                </a:solidFill>
              </a:rPr>
              <a:t>scope them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contain</a:t>
            </a:r>
            <a:r>
              <a:rPr lang="en-US" dirty="0"/>
              <a:t> their brittleness. </a:t>
            </a:r>
          </a:p>
          <a:p>
            <a:endParaRPr lang="en-US" dirty="0"/>
          </a:p>
          <a:p>
            <a:r>
              <a:rPr lang="en-US" dirty="0"/>
              <a:t>Maybe ”generality” is not all that we should aim for. </a:t>
            </a:r>
          </a:p>
          <a:p>
            <a:pPr lvl="1"/>
            <a:r>
              <a:rPr lang="en-US" dirty="0"/>
              <a:t>Specialized models that remain robust within that well-defined domain might be better alternatives.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7BC28-5BA2-FEB0-E45A-B0A9EBFFD7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1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C24A-5EB9-6C8A-15AF-0693A67F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success often depends on “assumptions”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0CDD-18DB-706E-0551-DFA27A22C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work well if it has seen similar-</a:t>
            </a:r>
            <a:r>
              <a:rPr lang="en-US" dirty="0" err="1"/>
              <a:t>ish</a:t>
            </a:r>
            <a:r>
              <a:rPr lang="en-US" dirty="0"/>
              <a:t> problems. </a:t>
            </a:r>
          </a:p>
          <a:p>
            <a:r>
              <a:rPr lang="en-US" dirty="0"/>
              <a:t>We always need to make assumptions about tasks, domain, and data (e.g., “prompt-engineering”).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21CD6-F652-A7FD-0A9C-E3DA63630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88311-B0AC-B163-6A59-822CDA3C15E1}"/>
              </a:ext>
            </a:extLst>
          </p:cNvPr>
          <p:cNvSpPr txBox="1"/>
          <p:nvPr/>
        </p:nvSpPr>
        <p:spPr>
          <a:xfrm>
            <a:off x="1168339" y="3948360"/>
            <a:ext cx="793339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“Computers are useless. </a:t>
            </a:r>
            <a:br>
              <a:rPr lang="en-US" sz="3200" dirty="0">
                <a:latin typeface="Avenir Book" panose="02000503020000020003" pitchFamily="2" charset="0"/>
              </a:rPr>
            </a:br>
            <a:r>
              <a:rPr lang="en-US" sz="3200" dirty="0">
                <a:latin typeface="Avenir Book" panose="02000503020000020003" pitchFamily="2" charset="0"/>
              </a:rPr>
              <a:t>They can only give you answers”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-- Pablo Picasso, 1968</a:t>
            </a:r>
          </a:p>
        </p:txBody>
      </p:sp>
      <p:pic>
        <p:nvPicPr>
          <p:cNvPr id="7" name="Picture 2" descr="Pablo Picasso - Biography | Renssen Art Gallery">
            <a:extLst>
              <a:ext uri="{FF2B5EF4-FFF2-40B4-BE49-F238E27FC236}">
                <a16:creationId xmlns:a16="http://schemas.microsoft.com/office/drawing/2014/main" id="{574EC41F-E8B1-69B4-9AD9-15EB49BD8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37" y="3625195"/>
            <a:ext cx="1938992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393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A0A8A-335F-D9C6-E003-B283BE185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6B2A9-E175-7F40-B993-EC9D598FC2D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0ABBA-E535-CAE0-94D3-88A0272C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2262162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184" y="3510434"/>
            <a:ext cx="2773901" cy="27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712" y="2109031"/>
            <a:ext cx="2437000" cy="24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567" y="4124528"/>
            <a:ext cx="1982400" cy="19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9"/>
          <p:cNvSpPr txBox="1">
            <a:spLocks noGrp="1"/>
          </p:cNvSpPr>
          <p:nvPr>
            <p:ph type="body" idx="1"/>
          </p:nvPr>
        </p:nvSpPr>
        <p:spPr>
          <a:xfrm>
            <a:off x="3547904" y="4804731"/>
            <a:ext cx="1982400" cy="104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Efficient</a:t>
            </a:r>
            <a:endParaRPr dirty="0"/>
          </a:p>
        </p:txBody>
      </p:sp>
      <p:pic>
        <p:nvPicPr>
          <p:cNvPr id="384" name="Google Shape;384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364" y="995400"/>
            <a:ext cx="3018701" cy="30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9"/>
          <p:cNvSpPr txBox="1">
            <a:spLocks noGrp="1"/>
          </p:cNvSpPr>
          <p:nvPr>
            <p:ph type="body" idx="1"/>
          </p:nvPr>
        </p:nvSpPr>
        <p:spPr>
          <a:xfrm>
            <a:off x="7377593" y="2024896"/>
            <a:ext cx="2398704" cy="945455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Calibrated uncertainties</a:t>
            </a:r>
            <a:endParaRPr dirty="0"/>
          </a:p>
        </p:txBody>
      </p:sp>
      <p:sp>
        <p:nvSpPr>
          <p:cNvPr id="386" name="Google Shape;386;p59"/>
          <p:cNvSpPr txBox="1">
            <a:spLocks noGrp="1"/>
          </p:cNvSpPr>
          <p:nvPr>
            <p:ph type="body" idx="1"/>
          </p:nvPr>
        </p:nvSpPr>
        <p:spPr>
          <a:xfrm>
            <a:off x="5975916" y="4628700"/>
            <a:ext cx="1982400" cy="859505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33" dirty="0"/>
              <a:t>Transparent</a:t>
            </a:r>
            <a:endParaRPr sz="2533" dirty="0"/>
          </a:p>
        </p:txBody>
      </p:sp>
      <p:pic>
        <p:nvPicPr>
          <p:cNvPr id="388" name="Google Shape;388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567" y="4127801"/>
            <a:ext cx="1859467" cy="185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704" y="807858"/>
            <a:ext cx="732701" cy="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967" y="1320834"/>
            <a:ext cx="732701" cy="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864" y="1076767"/>
            <a:ext cx="3018701" cy="30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9"/>
          <p:cNvSpPr txBox="1">
            <a:spLocks noGrp="1"/>
          </p:cNvSpPr>
          <p:nvPr>
            <p:ph type="body" idx="1"/>
          </p:nvPr>
        </p:nvSpPr>
        <p:spPr>
          <a:xfrm>
            <a:off x="4479667" y="2191829"/>
            <a:ext cx="1982400" cy="104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733" b="1" dirty="0">
                <a:solidFill>
                  <a:srgbClr val="00B050"/>
                </a:solidFill>
              </a:rPr>
              <a:t>Helpful</a:t>
            </a:r>
            <a:endParaRPr sz="3733" b="1" dirty="0">
              <a:solidFill>
                <a:srgbClr val="00B050"/>
              </a:solidFill>
            </a:endParaRPr>
          </a:p>
        </p:txBody>
      </p:sp>
      <p:sp>
        <p:nvSpPr>
          <p:cNvPr id="393" name="Google Shape;393;p59"/>
          <p:cNvSpPr txBox="1">
            <a:spLocks noGrp="1"/>
          </p:cNvSpPr>
          <p:nvPr>
            <p:ph type="body" idx="1"/>
          </p:nvPr>
        </p:nvSpPr>
        <p:spPr>
          <a:xfrm>
            <a:off x="1974717" y="3011576"/>
            <a:ext cx="1982400" cy="104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Consistent</a:t>
            </a:r>
            <a:endParaRPr dirty="0"/>
          </a:p>
        </p:txBody>
      </p:sp>
      <p:pic>
        <p:nvPicPr>
          <p:cNvPr id="394" name="Google Shape;394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967" y="4645832"/>
            <a:ext cx="1040000" cy="1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9"/>
          <p:cNvSpPr txBox="1">
            <a:spLocks noGrp="1"/>
          </p:cNvSpPr>
          <p:nvPr>
            <p:ph type="body" idx="1"/>
          </p:nvPr>
        </p:nvSpPr>
        <p:spPr>
          <a:xfrm>
            <a:off x="8537476" y="4686633"/>
            <a:ext cx="1802182" cy="859505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Interact </a:t>
            </a:r>
            <a:br>
              <a:rPr lang="en-US" sz="1800" dirty="0"/>
            </a:br>
            <a:r>
              <a:rPr lang="en-US" sz="1800" dirty="0"/>
              <a:t>w/ world </a:t>
            </a:r>
            <a:endParaRPr sz="1800" dirty="0"/>
          </a:p>
        </p:txBody>
      </p:sp>
      <p:pic>
        <p:nvPicPr>
          <p:cNvPr id="396" name="Google Shape;396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34" y="2291234"/>
            <a:ext cx="732701" cy="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0438" y="3397458"/>
            <a:ext cx="732701" cy="7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59EE7C-B37B-16F5-67A2-E9A5A6D3D4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3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/>
      <p:bldP spid="385" grpId="0" build="p"/>
      <p:bldP spid="386" grpId="0" build="p"/>
      <p:bldP spid="393" grpId="0" build="p"/>
      <p:bldP spid="39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2B-E084-B0AA-2830-89CB090C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Intelligence Continues to be a Moving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9228-DED6-6183-4AAD-D515C4AC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Every step forward, we realize there are new challenges ahead.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05335-FF7B-2BD6-5C3B-BF9C5F2CA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30722" name="Picture 2" descr="What To Do if Your Strategy is a Moving Target? | LSA Global">
            <a:extLst>
              <a:ext uri="{FF2B5EF4-FFF2-40B4-BE49-F238E27FC236}">
                <a16:creationId xmlns:a16="http://schemas.microsoft.com/office/drawing/2014/main" id="{3D056CE7-9EF8-9894-C242-6C2B519DB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4"/>
          <a:stretch/>
        </p:blipFill>
        <p:spPr bwMode="auto">
          <a:xfrm>
            <a:off x="3538962" y="3031241"/>
            <a:ext cx="4555596" cy="23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8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1D2B-B2FE-F8B6-19B1-22D1F097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make up stuff </a:t>
            </a:r>
          </a:p>
        </p:txBody>
      </p:sp>
      <p:pic>
        <p:nvPicPr>
          <p:cNvPr id="7" name="Content Placeholder 6" descr="A group of airplanes on a runway&#10;&#10;Description automatically generated">
            <a:extLst>
              <a:ext uri="{FF2B5EF4-FFF2-40B4-BE49-F238E27FC236}">
                <a16:creationId xmlns:a16="http://schemas.microsoft.com/office/drawing/2014/main" id="{389C20E6-1FB4-1F4B-97AD-8BF7C4332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47"/>
          <a:stretch/>
        </p:blipFill>
        <p:spPr>
          <a:xfrm>
            <a:off x="966952" y="1560218"/>
            <a:ext cx="5638845" cy="48388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DF802-3E42-91FF-5481-46006EB41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6398E6D-86CF-5910-AB0A-1574281B6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" t="45578" r="6233" b="1451"/>
          <a:stretch/>
        </p:blipFill>
        <p:spPr bwMode="auto">
          <a:xfrm>
            <a:off x="6700343" y="1566027"/>
            <a:ext cx="4807180" cy="480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07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5012-EDA2-E902-0A76-6FD66D32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”scale” solve LM hallucinations?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BEAF-C1F5-84AF-E62E-19168285A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Evidence suggests that we’re on a </a:t>
            </a:r>
            <a:r>
              <a:rPr lang="en-US" dirty="0">
                <a:solidFill>
                  <a:srgbClr val="C00000"/>
                </a:solidFill>
              </a:rPr>
              <a:t>logarithmic</a:t>
            </a:r>
            <a:r>
              <a:rPr lang="en-US" dirty="0"/>
              <a:t> path.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Diminishing returns </a:t>
            </a:r>
            <a:r>
              <a:rPr lang="en-US" dirty="0"/>
              <a:t>w/ scaling compute, data, human supervision, etc.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0CA44-39D3-6D09-67DC-3D3C049338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050" name="Picture 2" descr="Scaling Laws for Neural Language Models | Elias Z. Wang | AI Researcher &amp;  PhD Candidate at Stanford">
            <a:extLst>
              <a:ext uri="{FF2B5EF4-FFF2-40B4-BE49-F238E27FC236}">
                <a16:creationId xmlns:a16="http://schemas.microsoft.com/office/drawing/2014/main" id="{D9D20765-4BD0-A864-74B0-1D40C89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17" y="2563278"/>
            <a:ext cx="11643624" cy="364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5332E-528E-6239-6CD5-BE67CA07CDF9}"/>
              </a:ext>
            </a:extLst>
          </p:cNvPr>
          <p:cNvSpPr txBox="1"/>
          <p:nvPr/>
        </p:nvSpPr>
        <p:spPr>
          <a:xfrm>
            <a:off x="4822704" y="6510757"/>
            <a:ext cx="2400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Kaplan et al. 2020; others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3DFBD-1728-07FA-275E-C809911B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will remain brittle </a:t>
            </a:r>
            <a:r>
              <a:rPr lang="en-US" sz="2800" dirty="0"/>
              <a:t>(at least, for the coming years)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1C0D6-521D-C112-8360-4F40A923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No evidence that scale will solve it.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No evidence that architectural change will solve it.</a:t>
            </a:r>
          </a:p>
          <a:p>
            <a:r>
              <a:rPr lang="en-US" dirty="0">
                <a:solidFill>
                  <a:srgbClr val="C00000"/>
                </a:solidFill>
              </a:rPr>
              <a:t>✘ </a:t>
            </a:r>
            <a:r>
              <a:rPr lang="en-US" dirty="0"/>
              <a:t>No formalisms that allow us to characterize its boundaries.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 we </a:t>
            </a:r>
            <a:r>
              <a:rPr lang="en-US" u="sng" dirty="0"/>
              <a:t>contain</a:t>
            </a:r>
            <a:r>
              <a:rPr lang="en-US" dirty="0"/>
              <a:t> such brittleness? </a:t>
            </a:r>
          </a:p>
          <a:p>
            <a:r>
              <a:rPr lang="en-US" dirty="0"/>
              <a:t>Current bet: </a:t>
            </a:r>
          </a:p>
          <a:p>
            <a:pPr lvl="1"/>
            <a:r>
              <a:rPr lang="en-US" dirty="0"/>
              <a:t>Innovate in terms of user-interface!</a:t>
            </a:r>
          </a:p>
          <a:p>
            <a:pPr lvl="1"/>
            <a:r>
              <a:rPr lang="en-US" dirty="0"/>
              <a:t>To trust LLMs, users need to </a:t>
            </a:r>
            <a:r>
              <a:rPr lang="en-US" b="1" dirty="0"/>
              <a:t>verify</a:t>
            </a:r>
            <a:r>
              <a:rPr lang="en-US" dirty="0"/>
              <a:t> generated claims against trusted resources.</a:t>
            </a:r>
          </a:p>
          <a:p>
            <a:pPr lvl="1"/>
            <a:r>
              <a:rPr lang="en-US" dirty="0"/>
              <a:t>A good interface should allow </a:t>
            </a:r>
            <a:r>
              <a:rPr lang="en-US" dirty="0">
                <a:solidFill>
                  <a:srgbClr val="C00000"/>
                </a:solidFill>
              </a:rPr>
              <a:t>easy “verification”</a:t>
            </a:r>
            <a:r>
              <a:rPr lang="en-US" dirty="0"/>
              <a:t> of responses.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915A5-A27E-1DC2-1180-A811E2F0B6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4421-330B-094A-80EA-884049E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LLM outputs: citing sources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0A927-9C50-6B13-11D8-133670AB1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345390-FD53-A689-15D1-1669D00F4BA6}"/>
              </a:ext>
            </a:extLst>
          </p:cNvPr>
          <p:cNvSpPr/>
          <p:nvPr/>
        </p:nvSpPr>
        <p:spPr>
          <a:xfrm>
            <a:off x="2216426" y="5521301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6F4E4E-A179-FFDA-9A30-C290DEC682AD}"/>
              </a:ext>
            </a:extLst>
          </p:cNvPr>
          <p:cNvSpPr/>
          <p:nvPr/>
        </p:nvSpPr>
        <p:spPr>
          <a:xfrm>
            <a:off x="8469479" y="5832031"/>
            <a:ext cx="298174" cy="289655"/>
          </a:xfrm>
          <a:prstGeom prst="rect">
            <a:avLst/>
          </a:prstGeom>
          <a:solidFill>
            <a:srgbClr val="FAFCFE"/>
          </a:solidFill>
          <a:ln>
            <a:solidFill>
              <a:srgbClr val="F9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ue sign with white text&#10;&#10;Description automatically generated">
            <a:extLst>
              <a:ext uri="{FF2B5EF4-FFF2-40B4-BE49-F238E27FC236}">
                <a16:creationId xmlns:a16="http://schemas.microsoft.com/office/drawing/2014/main" id="{BDAC3950-3354-0921-1427-72C1359FB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8196" y="1715461"/>
            <a:ext cx="6223000" cy="825500"/>
          </a:xfrm>
        </p:spPr>
      </p:pic>
      <p:pic>
        <p:nvPicPr>
          <p:cNvPr id="7" name="Picture 4" descr="Microsoft Bing Chat Review | PCMag">
            <a:extLst>
              <a:ext uri="{FF2B5EF4-FFF2-40B4-BE49-F238E27FC236}">
                <a16:creationId xmlns:a16="http://schemas.microsoft.com/office/drawing/2014/main" id="{CF2EFD59-45F5-1AF9-63E0-9E78D861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" y="907090"/>
            <a:ext cx="2405911" cy="13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8A2D05F-1772-DCDE-3758-92E819F318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332"/>
          <a:stretch/>
        </p:blipFill>
        <p:spPr>
          <a:xfrm>
            <a:off x="58068" y="2662905"/>
            <a:ext cx="11340617" cy="1436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C5B79-EF0D-D9B9-2876-546B2E2D11EE}"/>
              </a:ext>
            </a:extLst>
          </p:cNvPr>
          <p:cNvSpPr txBox="1"/>
          <p:nvPr/>
        </p:nvSpPr>
        <p:spPr>
          <a:xfrm>
            <a:off x="292458" y="2095595"/>
            <a:ext cx="2688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(fetched on Aug 30, 2023)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6CACFD0A-521B-C867-DD74-6924C823CF31}"/>
              </a:ext>
            </a:extLst>
          </p:cNvPr>
          <p:cNvSpPr/>
          <p:nvPr/>
        </p:nvSpPr>
        <p:spPr>
          <a:xfrm>
            <a:off x="292458" y="4219841"/>
            <a:ext cx="11363626" cy="1149263"/>
          </a:xfrm>
          <a:prstGeom prst="wedgeRoundRectCallout">
            <a:avLst>
              <a:gd name="adj1" fmla="val -49453"/>
              <a:gd name="adj2" fmla="val -29361"/>
              <a:gd name="adj3" fmla="val 16667"/>
            </a:avLst>
          </a:prstGeom>
          <a:solidFill>
            <a:srgbClr val="EAEDFD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Retrieval-augmentation </a:t>
            </a:r>
            <a:r>
              <a:rPr lang="en-US" sz="3600" dirty="0">
                <a:solidFill>
                  <a:srgbClr val="00B050"/>
                </a:solidFill>
                <a:latin typeface="Avenir Book" panose="02000503020000020003" pitchFamily="2" charset="0"/>
              </a:rPr>
              <a:t>improve outputs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[Shuster et al. 2021]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 </a:t>
            </a:r>
            <a:b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but they’re </a:t>
            </a:r>
            <a:r>
              <a:rPr lang="en-US" sz="3600" dirty="0">
                <a:solidFill>
                  <a:srgbClr val="C00000"/>
                </a:solidFill>
                <a:latin typeface="Avenir Book" panose="02000503020000020003" pitchFamily="2" charset="0"/>
              </a:rPr>
              <a:t>not always reliable. </a:t>
            </a:r>
            <a:endParaRPr lang="en-US" sz="3600" dirty="0">
              <a:solidFill>
                <a:schemeClr val="tx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B68BF3E-FFAD-EE56-109F-0AB415586AD8}"/>
              </a:ext>
            </a:extLst>
          </p:cNvPr>
          <p:cNvSpPr/>
          <p:nvPr/>
        </p:nvSpPr>
        <p:spPr>
          <a:xfrm>
            <a:off x="1928592" y="3121336"/>
            <a:ext cx="457770" cy="45448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5033AC-0071-48B9-7A11-8E4E5EF240D2}"/>
              </a:ext>
            </a:extLst>
          </p:cNvPr>
          <p:cNvSpPr/>
          <p:nvPr/>
        </p:nvSpPr>
        <p:spPr>
          <a:xfrm>
            <a:off x="8212885" y="3477970"/>
            <a:ext cx="457770" cy="45448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CB1D05EB-9BD5-5E7E-5B3C-B9B34900917E}"/>
              </a:ext>
            </a:extLst>
          </p:cNvPr>
          <p:cNvSpPr/>
          <p:nvPr/>
        </p:nvSpPr>
        <p:spPr>
          <a:xfrm>
            <a:off x="292458" y="5500391"/>
            <a:ext cx="11363626" cy="1149263"/>
          </a:xfrm>
          <a:prstGeom prst="wedgeRoundRectCallout">
            <a:avLst>
              <a:gd name="adj1" fmla="val -49453"/>
              <a:gd name="adj2" fmla="val -29361"/>
              <a:gd name="adj3" fmla="val 16667"/>
            </a:avLst>
          </a:prstGeom>
          <a:solidFill>
            <a:srgbClr val="EAEDFD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A user would still need to fact-check them, </a:t>
            </a:r>
            <a:b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which can be quite time-consuming. </a:t>
            </a:r>
          </a:p>
        </p:txBody>
      </p:sp>
    </p:spTree>
    <p:extLst>
      <p:ext uri="{BB962C8B-B14F-4D97-AF65-F5344CB8AC3E}">
        <p14:creationId xmlns:p14="http://schemas.microsoft.com/office/powerpoint/2010/main" val="2301621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1103</TotalTime>
  <Words>5081</Words>
  <Application>Microsoft Office PowerPoint</Application>
  <PresentationFormat>Widescreen</PresentationFormat>
  <Paragraphs>634</Paragraphs>
  <Slides>55</Slides>
  <Notes>34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AI2 PPT Theme</vt:lpstr>
      <vt:lpstr>The Uphill Battle of  Making Language Models Reliable </vt:lpstr>
      <vt:lpstr>The success we dreamed of</vt:lpstr>
      <vt:lpstr>Where, I think, we are </vt:lpstr>
      <vt:lpstr>Today</vt:lpstr>
      <vt:lpstr>Today</vt:lpstr>
      <vt:lpstr>Models make up stuff </vt:lpstr>
      <vt:lpstr>Will ”scale” solve LM hallucinations?</vt:lpstr>
      <vt:lpstr>LMs will remain brittle (at least, for the coming years)</vt:lpstr>
      <vt:lpstr>Verifying LLM outputs: citing sources </vt:lpstr>
      <vt:lpstr>Verifying LLM outputs: citing sources </vt:lpstr>
      <vt:lpstr>Verifying LLM outputs: verifiability by quoting</vt:lpstr>
      <vt:lpstr>Can LMs Quote? Two versions of the problem</vt:lpstr>
      <vt:lpstr>Verifiable by Design:  Aligning Language Models to  Quote from Pre-Training Data.</vt:lpstr>
      <vt:lpstr>Verifiability by Quoting</vt:lpstr>
      <vt:lpstr>Measuring Quoting</vt:lpstr>
      <vt:lpstr>Measuring Quoting</vt:lpstr>
      <vt:lpstr>Measuring Quoting</vt:lpstr>
      <vt:lpstr>Quote-Tuning</vt:lpstr>
      <vt:lpstr>Preparing training data for Quote-Tuning</vt:lpstr>
      <vt:lpstr>Step1: Generate candidate answers</vt:lpstr>
      <vt:lpstr>Step1: Generate candidate answers and score them</vt:lpstr>
      <vt:lpstr>Step 2: Construct preference data</vt:lpstr>
      <vt:lpstr>Step 2: Construct preference data</vt:lpstr>
      <vt:lpstr>Step 3: Train the Model on Preference Data</vt:lpstr>
      <vt:lpstr>Experimental Results</vt:lpstr>
      <vt:lpstr>Quote-Tuning improves truthfulness</vt:lpstr>
      <vt:lpstr>Quote-Tuning significantly increases amount of quoting</vt:lpstr>
      <vt:lpstr>Failure mode: missing quotes + unnecessary quotes! </vt:lpstr>
      <vt:lpstr>Experimental Results</vt:lpstr>
      <vt:lpstr>Open problems </vt:lpstr>
      <vt:lpstr>Summary so far </vt:lpstr>
      <vt:lpstr>Today</vt:lpstr>
      <vt:lpstr>Today</vt:lpstr>
      <vt:lpstr>Addressing LLM brittleness with self Feedback?</vt:lpstr>
      <vt:lpstr>Eutopia/dystopia where LLMs self-improve.</vt:lpstr>
      <vt:lpstr>Inference-time self-refinement</vt:lpstr>
      <vt:lpstr>Inference-time self-refinement</vt:lpstr>
      <vt:lpstr>Self-[In]Correct   LLMs Struggle with  Refining Self-Generated Responses</vt:lpstr>
      <vt:lpstr>Setup and hypothesis</vt:lpstr>
      <vt:lpstr>Evaluation setup</vt:lpstr>
      <vt:lpstr>Evaluation setup</vt:lpstr>
      <vt:lpstr>Evaluation setup</vt:lpstr>
      <vt:lpstr>Hypothesis</vt:lpstr>
      <vt:lpstr>Evaluation results </vt:lpstr>
      <vt:lpstr>PowerPoint Presentation</vt:lpstr>
      <vt:lpstr>Speculating about cause: pre-training obj </vt:lpstr>
      <vt:lpstr>Why is ”Discrimination” not easier than “Generation”?</vt:lpstr>
      <vt:lpstr>Summary</vt:lpstr>
      <vt:lpstr>Self-Correction with external feedback works!</vt:lpstr>
      <vt:lpstr>Implications for training with self-feedback</vt:lpstr>
      <vt:lpstr>Back to the big picture </vt:lpstr>
      <vt:lpstr>Our success often depends on “assumptions”</vt:lpstr>
      <vt:lpstr>Thanks! </vt:lpstr>
      <vt:lpstr>PowerPoint Presentation</vt:lpstr>
      <vt:lpstr>Intelligence Continues to be a Moving Target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2</cp:revision>
  <dcterms:created xsi:type="dcterms:W3CDTF">2020-06-18T00:10:56Z</dcterms:created>
  <dcterms:modified xsi:type="dcterms:W3CDTF">2024-10-10T02:08:12Z</dcterms:modified>
</cp:coreProperties>
</file>